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wdp" ContentType="image/vnd.ms-photo"/>
  <Default Extension="mov" ContentType="video/unknown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7" r:id="rId2"/>
    <p:sldId id="375" r:id="rId3"/>
    <p:sldId id="376" r:id="rId4"/>
    <p:sldId id="377" r:id="rId5"/>
    <p:sldId id="378" r:id="rId6"/>
    <p:sldId id="379" r:id="rId7"/>
    <p:sldId id="380" r:id="rId8"/>
    <p:sldId id="381" r:id="rId9"/>
    <p:sldId id="382" r:id="rId10"/>
    <p:sldId id="384" r:id="rId11"/>
    <p:sldId id="383" r:id="rId12"/>
    <p:sldId id="385" r:id="rId13"/>
    <p:sldId id="386" r:id="rId14"/>
    <p:sldId id="388" r:id="rId15"/>
    <p:sldId id="387" r:id="rId16"/>
  </p:sldIdLst>
  <p:sldSz cx="9144000" cy="6858000" type="screen4x3"/>
  <p:notesSz cx="7315200" cy="9601200"/>
  <p:custDataLst>
    <p:tags r:id="rId20"/>
  </p:custDataLst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-65" charset="0"/>
        <a:ea typeface="+mn-ea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pitchFamily="-65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26428" initials="LP" lastIdx="17" clrIdx="0"/>
  <p:cmAuthor id="1" name="Karen Myers" initials="KM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hiddenSlides="1"/>
  <p:clrMru>
    <a:srgbClr val="91A09D"/>
    <a:srgbClr val="76908C"/>
    <a:srgbClr val="000000"/>
    <a:srgbClr val="4E4E4E"/>
    <a:srgbClr val="0A4191"/>
    <a:srgbClr val="184A91"/>
    <a:srgbClr val="1B509D"/>
    <a:srgbClr val="3253A4"/>
    <a:srgbClr val="1D54A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7" autoAdjust="0"/>
    <p:restoredTop sz="87080" autoAdjust="0"/>
  </p:normalViewPr>
  <p:slideViewPr>
    <p:cSldViewPr snapToGrid="0" showGuides="1">
      <p:cViewPr varScale="1">
        <p:scale>
          <a:sx n="163" d="100"/>
          <a:sy n="163" d="100"/>
        </p:scale>
        <p:origin x="-544" y="-104"/>
      </p:cViewPr>
      <p:guideLst>
        <p:guide orient="horz" pos="267"/>
        <p:guide pos="277"/>
      </p:guideLst>
    </p:cSldViewPr>
  </p:slideViewPr>
  <p:outlineViewPr>
    <p:cViewPr>
      <p:scale>
        <a:sx n="33" d="100"/>
        <a:sy n="33" d="100"/>
      </p:scale>
      <p:origin x="0" y="1624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ags" Target="tags/tag1.xml"/><Relationship Id="rId21" Type="http://schemas.openxmlformats.org/officeDocument/2006/relationships/commentAuthors" Target="commentAuthors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8" Type="http://schemas.openxmlformats.org/officeDocument/2006/relationships/handoutMaster" Target="handoutMasters/handoutMaster1.xml"/><Relationship Id="rId19" Type="http://schemas.openxmlformats.org/officeDocument/2006/relationships/printerSettings" Target="printerSettings/printerSettings1.bin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A1D716-24D4-5E4E-A8C1-F953489EDBB1}" type="datetimeFigureOut">
              <a:rPr lang="en-US" smtClean="0"/>
              <a:pPr/>
              <a:t>5/6/15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65B831-52CE-EF42-8EE7-75F6221E432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6537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EDD8B026-26FF-7545-AB19-912D0D0B60BD}" type="datetimeFigureOut">
              <a:rPr lang="en-US"/>
              <a:pPr/>
              <a:t>5/6/15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Calibri" pitchFamily="-65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Calibri" pitchFamily="-65" charset="0"/>
              </a:defRPr>
            </a:lvl1pPr>
          </a:lstStyle>
          <a:p>
            <a:fld id="{0FE6934C-9CFB-7B48-A6D0-7C600C119A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53233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65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 bwMode="auto"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314" tIns="46157" rIns="92314" bIns="46157"/>
          <a:lstStyle/>
          <a:p>
            <a:pPr>
              <a:spcBef>
                <a:spcPct val="0"/>
              </a:spcBef>
            </a:pPr>
            <a:endParaRPr lang="en-US" dirty="0">
              <a:latin typeface="Times New Roman" pitchFamily="-65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#2 what</a:t>
            </a:r>
            <a:r>
              <a:rPr lang="en-US" baseline="0" dirty="0" smtClean="0"/>
              <a:t> takes 3hrs to investigate and remediate …should take 3 minutes!</a:t>
            </a:r>
          </a:p>
          <a:p>
            <a:endParaRPr lang="en-US" baseline="0" dirty="0" smtClean="0"/>
          </a:p>
          <a:p>
            <a:r>
              <a:rPr lang="en-US" baseline="0" dirty="0" smtClean="0"/>
              <a:t>#3 AND should be doable with fewer mistakes</a:t>
            </a:r>
          </a:p>
          <a:p>
            <a:endParaRPr lang="en-US" baseline="0" dirty="0" smtClean="0"/>
          </a:p>
          <a:p>
            <a:r>
              <a:rPr lang="en-US" baseline="0" dirty="0" smtClean="0"/>
              <a:t># and our admins don</a:t>
            </a:r>
            <a:r>
              <a:rPr lang="fr-FR" baseline="0" dirty="0" smtClean="0"/>
              <a:t>’</a:t>
            </a:r>
            <a:r>
              <a:rPr lang="en-US" baseline="0" dirty="0" smtClean="0"/>
              <a:t>t have history of all flows made by all </a:t>
            </a:r>
            <a:r>
              <a:rPr lang="en-US" baseline="0" dirty="0" err="1" smtClean="0"/>
              <a:t>machnes</a:t>
            </a:r>
            <a:r>
              <a:rPr lang="en-US" baseline="0" dirty="0" smtClean="0"/>
              <a:t> … ever seen</a:t>
            </a:r>
          </a:p>
          <a:p>
            <a:r>
              <a:rPr lang="en-US" baseline="0" dirty="0" smtClean="0"/>
              <a:t>  on their networks .. But SW does!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EF96D-4442-43A5-A30D-4EB2B9582B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4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    </a:t>
            </a:r>
          </a:p>
          <a:p>
            <a:r>
              <a:rPr lang="en-US" dirty="0" smtClean="0"/>
              <a:t>    We’re going to do a conceptual</a:t>
            </a:r>
            <a:r>
              <a:rPr lang="en-US" baseline="0" dirty="0" smtClean="0"/>
              <a:t> </a:t>
            </a:r>
            <a:r>
              <a:rPr lang="en-US" dirty="0" smtClean="0"/>
              <a:t> demo next </a:t>
            </a:r>
            <a:r>
              <a:rPr lang="en-US" sz="1700" b="1" dirty="0"/>
              <a:t>…  we’ve been doing lots of demo .. Live on CSL’s net</a:t>
            </a:r>
          </a:p>
          <a:p>
            <a:endParaRPr lang="en-US" baseline="0" dirty="0" smtClean="0"/>
          </a:p>
          <a:p>
            <a:r>
              <a:rPr lang="en-US" baseline="0" dirty="0" smtClean="0"/>
              <a:t>   Here is a quick outline of the concept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1EF96D-4442-43A5-A30D-4EB2B9582B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561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smDish.png"/>
          <p:cNvPicPr>
            <a:picLocks noChangeAspect="1"/>
          </p:cNvPicPr>
          <p:nvPr userDrawn="1"/>
        </p:nvPicPr>
        <p:blipFill>
          <a:blip r:embed="rId2"/>
          <a:srcRect r="506"/>
          <a:stretch>
            <a:fillRect/>
          </a:stretch>
        </p:blipFill>
        <p:spPr>
          <a:xfrm>
            <a:off x="4512773" y="336550"/>
            <a:ext cx="1404633" cy="1571625"/>
          </a:xfrm>
          <a:prstGeom prst="rect">
            <a:avLst/>
          </a:prstGeom>
        </p:spPr>
      </p:pic>
      <p:pic>
        <p:nvPicPr>
          <p:cNvPr id="14" name="Picture 13" descr="SRIOverviewImage.png"/>
          <p:cNvPicPr>
            <a:picLocks noChangeAspect="1"/>
          </p:cNvPicPr>
          <p:nvPr userDrawn="1"/>
        </p:nvPicPr>
        <p:blipFill>
          <a:blip r:embed="rId3">
            <a:lum bright="12000" contrast="20000"/>
          </a:blip>
          <a:srcRect t="14440" b="17259"/>
          <a:stretch>
            <a:fillRect/>
          </a:stretch>
        </p:blipFill>
        <p:spPr>
          <a:xfrm>
            <a:off x="6032500" y="320669"/>
            <a:ext cx="3111500" cy="15875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lum bright="10000" contrast="20000"/>
          </a:blip>
          <a:srcRect/>
          <a:stretch>
            <a:fillRect/>
          </a:stretch>
        </p:blipFill>
        <p:spPr>
          <a:xfrm>
            <a:off x="-7950" y="390781"/>
            <a:ext cx="4397070" cy="1514162"/>
          </a:xfrm>
          <a:prstGeom prst="rect">
            <a:avLst/>
          </a:prstGeom>
        </p:spPr>
      </p:pic>
      <p:sp>
        <p:nvSpPr>
          <p:cNvPr id="33" name="Title 32"/>
          <p:cNvSpPr>
            <a:spLocks noGrp="1"/>
          </p:cNvSpPr>
          <p:nvPr>
            <p:ph type="title"/>
          </p:nvPr>
        </p:nvSpPr>
        <p:spPr>
          <a:xfrm>
            <a:off x="382588" y="2236994"/>
            <a:ext cx="8229600" cy="11430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8" name="Rectangle 37"/>
          <p:cNvSpPr/>
          <p:nvPr userDrawn="1"/>
        </p:nvSpPr>
        <p:spPr>
          <a:xfrm>
            <a:off x="4514850" y="0"/>
            <a:ext cx="1400175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9" name="Rectangle 38"/>
          <p:cNvSpPr/>
          <p:nvPr userDrawn="1"/>
        </p:nvSpPr>
        <p:spPr>
          <a:xfrm>
            <a:off x="6032500" y="0"/>
            <a:ext cx="3111500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-1"/>
            <a:ext cx="4387850" cy="409575"/>
          </a:xfrm>
          <a:prstGeom prst="rect">
            <a:avLst/>
          </a:prstGeom>
          <a:solidFill>
            <a:srgbClr val="71717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sri international_wht.ai"/>
          <p:cNvPicPr>
            <a:picLocks noChangeAspect="1"/>
          </p:cNvPicPr>
          <p:nvPr userDrawn="1"/>
        </p:nvPicPr>
        <p:blipFill>
          <a:blip r:embed="rId5" cstate="screen"/>
          <a:stretch>
            <a:fillRect/>
          </a:stretch>
        </p:blipFill>
        <p:spPr>
          <a:xfrm>
            <a:off x="211666" y="-110501"/>
            <a:ext cx="2482102" cy="670051"/>
          </a:xfrm>
          <a:prstGeom prst="rect">
            <a:avLst/>
          </a:prstGeom>
        </p:spPr>
      </p:pic>
    </p:spTree>
  </p:cSld>
  <p:clrMapOvr>
    <a:masterClrMapping/>
  </p:clrMapOvr>
  <p:transition xmlns:p14="http://schemas.microsoft.com/office/powerpoint/2010/main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lum bright="10000" contrast="20000"/>
            <a:alphaModFix/>
          </a:blip>
          <a:srcRect/>
          <a:stretch>
            <a:fillRect/>
          </a:stretch>
        </p:blipFill>
        <p:spPr>
          <a:xfrm>
            <a:off x="0" y="0"/>
            <a:ext cx="4387471" cy="1501262"/>
          </a:xfrm>
          <a:prstGeom prst="rect">
            <a:avLst/>
          </a:prstGeom>
        </p:spPr>
      </p:pic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385608" y="2872709"/>
            <a:ext cx="7772400" cy="717435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3200" b="0" cap="none">
                <a:solidFill>
                  <a:srgbClr val="1E56A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Rectangle 16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44577C"/>
              </a:buClr>
              <a:defRPr>
                <a:solidFill>
                  <a:srgbClr val="000000"/>
                </a:solidFill>
              </a:defRPr>
            </a:lvl1pPr>
            <a:lvl2pPr>
              <a:buClr>
                <a:srgbClr val="44577C"/>
              </a:buClr>
              <a:defRPr>
                <a:solidFill>
                  <a:srgbClr val="000000"/>
                </a:solidFill>
              </a:defRPr>
            </a:lvl2pPr>
            <a:lvl3pPr>
              <a:buClr>
                <a:srgbClr val="44577C"/>
              </a:buClr>
              <a:defRPr>
                <a:solidFill>
                  <a:srgbClr val="000000"/>
                </a:solidFill>
              </a:defRPr>
            </a:lvl3pPr>
            <a:lvl4pPr>
              <a:buClr>
                <a:srgbClr val="44577C"/>
              </a:buClr>
              <a:defRPr>
                <a:solidFill>
                  <a:srgbClr val="000000"/>
                </a:solidFill>
              </a:defRPr>
            </a:lvl4pPr>
            <a:lvl5pPr>
              <a:buClr>
                <a:srgbClr val="44577C"/>
              </a:buCl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286FE33-7CC4-FA4C-BF26-2AD52AA43E2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Rectangle 12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2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3250" y="1600200"/>
            <a:ext cx="4038600" cy="4525963"/>
          </a:xfrm>
        </p:spPr>
        <p:txBody>
          <a:bodyPr>
            <a:normAutofit/>
          </a:bodyPr>
          <a:lstStyle>
            <a:lvl1pPr>
              <a:defRPr sz="2000">
                <a:solidFill>
                  <a:srgbClr val="000000"/>
                </a:solidFill>
              </a:defRPr>
            </a:lvl1pPr>
            <a:lvl2pPr>
              <a:defRPr sz="1800">
                <a:solidFill>
                  <a:srgbClr val="000000"/>
                </a:solidFill>
              </a:defRPr>
            </a:lvl2pPr>
            <a:lvl3pPr>
              <a:defRPr sz="1600">
                <a:solidFill>
                  <a:srgbClr val="000000"/>
                </a:solidFill>
              </a:defRPr>
            </a:lvl3pPr>
            <a:lvl4pPr>
              <a:defRPr sz="1400">
                <a:solidFill>
                  <a:srgbClr val="000000"/>
                </a:solidFill>
              </a:defRPr>
            </a:lvl4pPr>
            <a:lvl5pPr>
              <a:defRPr sz="1400">
                <a:solidFill>
                  <a:srgbClr val="000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2D4E545-8550-1F4C-87FE-68D69155DA61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E05E294-9D3F-AF49-9CD2-D723A19B1CE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FC14899-6511-1B40-B675-C28D8AF1315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509030" y="0"/>
            <a:ext cx="1405466" cy="423863"/>
          </a:xfrm>
          <a:prstGeom prst="rect">
            <a:avLst/>
          </a:prstGeom>
          <a:solidFill>
            <a:srgbClr val="E8A33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6034088" y="0"/>
            <a:ext cx="3109911" cy="423863"/>
          </a:xfrm>
          <a:prstGeom prst="rect">
            <a:avLst/>
          </a:prstGeom>
          <a:solidFill>
            <a:srgbClr val="76908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0" y="0"/>
            <a:ext cx="4379310" cy="423863"/>
          </a:xfrm>
          <a:prstGeom prst="rect">
            <a:avLst/>
          </a:prstGeom>
          <a:solidFill>
            <a:srgbClr val="0A419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273050"/>
            <a:ext cx="8520113" cy="815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0525" y="1065213"/>
            <a:ext cx="8524875" cy="23098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0525" y="3527425"/>
            <a:ext cx="8524875" cy="2311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7010400" y="6678613"/>
            <a:ext cx="2133600" cy="119062"/>
          </a:xfrm>
        </p:spPr>
        <p:txBody>
          <a:bodyPr/>
          <a:lstStyle>
            <a:lvl1pPr>
              <a:defRPr/>
            </a:lvl1pPr>
          </a:lstStyle>
          <a:p>
            <a:fld id="{A26D2A43-72AD-824A-8529-9918847ED3C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838109"/>
      </p:ext>
    </p:extLst>
  </p:cSld>
  <p:clrMapOvr>
    <a:masterClrMapping/>
  </p:clrMapOvr>
  <p:transition xmlns:p14="http://schemas.microsoft.com/office/powerpoint/2010/main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82588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82588" y="1436688"/>
            <a:ext cx="8229600" cy="468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553201"/>
            <a:ext cx="795337" cy="30480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Calibri" pitchFamily="-65" charset="0"/>
              </a:defRPr>
            </a:lvl1pPr>
          </a:lstStyle>
          <a:p>
            <a:fld id="{B6B458F9-9C5A-D94F-A853-7378C04DD7C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73" r:id="rId3"/>
    <p:sldLayoutId id="2147483668" r:id="rId4"/>
    <p:sldLayoutId id="2147483669" r:id="rId5"/>
    <p:sldLayoutId id="2147483670" r:id="rId6"/>
    <p:sldLayoutId id="2147483671" r:id="rId7"/>
    <p:sldLayoutId id="2147483674" r:id="rId8"/>
  </p:sldLayoutIdLst>
  <p:hf sldNum="0" hdr="0" ftr="0" dt="0"/>
  <p:txStyles>
    <p:titleStyle>
      <a:lvl1pPr algn="l" defTabSz="457200" rtl="0" fontAlgn="base">
        <a:lnSpc>
          <a:spcPct val="80000"/>
        </a:lnSpc>
        <a:spcBef>
          <a:spcPct val="0"/>
        </a:spcBef>
        <a:spcAft>
          <a:spcPct val="0"/>
        </a:spcAft>
        <a:defRPr sz="28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800">
          <a:solidFill>
            <a:srgbClr val="404040"/>
          </a:solidFill>
          <a:latin typeface="Calibri" pitchFamily="-65" charset="0"/>
        </a:defRPr>
      </a:lvl9pPr>
    </p:titleStyle>
    <p:bodyStyle>
      <a:lvl1pPr marL="230188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460375" indent="-2301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2pPr>
      <a:lvl3pPr marL="627063" indent="-16668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•"/>
        <a:defRPr sz="16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3pPr>
      <a:lvl4pPr marL="798513" indent="-171450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–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4pPr>
      <a:lvl5pPr marL="971550" indent="-173038" algn="l" defTabSz="457200" rtl="0" fontAlgn="base">
        <a:spcBef>
          <a:spcPct val="20000"/>
        </a:spcBef>
        <a:spcAft>
          <a:spcPct val="0"/>
        </a:spcAft>
        <a:buClr>
          <a:srgbClr val="E8A333"/>
        </a:buClr>
        <a:buFont typeface="Arial" pitchFamily="-65" charset="0"/>
        <a:buChar char="»"/>
        <a:defRPr sz="1400" kern="1200">
          <a:solidFill>
            <a:srgbClr val="000000"/>
          </a:solidFill>
          <a:latin typeface="+mn-lt"/>
          <a:ea typeface="ＭＳ Ｐゴシック" pitchFamily="-65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image" Target="../media/image13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microsoft.com/office/2007/relationships/hdphoto" Target="../media/hdphoto1.wdp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jpeg"/><Relationship Id="rId5" Type="http://schemas.openxmlformats.org/officeDocument/2006/relationships/image" Target="../media/image9.png"/><Relationship Id="rId6" Type="http://schemas.openxmlformats.org/officeDocument/2006/relationships/image" Target="../media/image10.jpe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50276" y="2646930"/>
            <a:ext cx="8758393" cy="3866292"/>
          </a:xfrm>
        </p:spPr>
        <p:txBody>
          <a:bodyPr>
            <a:normAutofit/>
          </a:bodyPr>
          <a:lstStyle/>
          <a:p>
            <a:pPr fontAlgn="auto">
              <a:lnSpc>
                <a:spcPct val="100000"/>
              </a:lnSpc>
              <a:spcAft>
                <a:spcPts val="1200"/>
              </a:spcAft>
              <a:defRPr/>
            </a:pPr>
            <a:r>
              <a:rPr lang="en-US" sz="4000" b="1" dirty="0" smtClean="0"/>
              <a:t>Autonomous Cyber</a:t>
            </a:r>
            <a:r>
              <a:rPr lang="en-US" sz="3222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en-US" sz="3222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en-US" sz="4000" i="1" dirty="0" smtClean="0"/>
              <a:t/>
            </a:r>
            <a:br>
              <a:rPr lang="en-US" sz="4000" i="1" dirty="0" smtClean="0"/>
            </a:br>
            <a:r>
              <a:rPr lang="en-US" b="1" dirty="0" smtClean="0">
                <a:solidFill>
                  <a:srgbClr val="4F81BD"/>
                </a:solidFill>
              </a:rPr>
              <a:t/>
            </a:r>
            <a:br>
              <a:rPr lang="en-US" b="1" dirty="0" smtClean="0">
                <a:solidFill>
                  <a:srgbClr val="4F81BD"/>
                </a:solidFill>
              </a:rPr>
            </a:br>
            <a:r>
              <a:rPr lang="en-US" b="1" dirty="0" smtClean="0">
                <a:solidFill>
                  <a:srgbClr val="4F81BD"/>
                </a:solidFill>
              </a:rPr>
              <a:t> </a:t>
            </a:r>
            <a:br>
              <a:rPr lang="en-US" b="1" dirty="0" smtClean="0">
                <a:solidFill>
                  <a:srgbClr val="4F81BD"/>
                </a:solidFill>
              </a:rPr>
            </a:br>
            <a:endParaRPr lang="en-US" dirty="0"/>
          </a:p>
        </p:txBody>
      </p:sp>
      <p:sp>
        <p:nvSpPr>
          <p:cNvPr id="9" name="Title 2"/>
          <p:cNvSpPr txBox="1">
            <a:spLocks/>
          </p:cNvSpPr>
          <p:nvPr/>
        </p:nvSpPr>
        <p:spPr>
          <a:xfrm>
            <a:off x="275848" y="4081321"/>
            <a:ext cx="8621570" cy="2295358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b="1" dirty="0" smtClean="0"/>
              <a:t>Dr. Drew Dean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Program Director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Computer Science Laboratory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400" i="1" dirty="0" smtClean="0"/>
              <a:t>SRI International </a:t>
            </a:r>
          </a:p>
          <a:p>
            <a:pPr>
              <a:lnSpc>
                <a:spcPts val="2400"/>
              </a:lnSpc>
              <a:spcBef>
                <a:spcPct val="0"/>
              </a:spcBef>
              <a:spcAft>
                <a:spcPts val="600"/>
              </a:spcAft>
            </a:pPr>
            <a:endParaRPr lang="en-US" sz="2000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3600" dirty="0" smtClean="0"/>
          </a:p>
          <a:p>
            <a:pPr marL="230188" lvl="0" indent="-230188">
              <a:spcBef>
                <a:spcPct val="20000"/>
              </a:spcBef>
              <a:buClr>
                <a:schemeClr val="accent1"/>
              </a:buClr>
              <a:defRPr/>
            </a:pPr>
            <a:endParaRPr lang="en-US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sz="1400" b="0" i="0" u="none" strike="noStrike" kern="1200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923068266"/>
      </p:ext>
    </p:extLst>
  </p:cSld>
  <p:clrMapOvr>
    <a:masterClrMapping/>
  </p:clrMapOvr>
  <p:transition xmlns:p14="http://schemas.microsoft.com/office/powerpoint/2010/main">
    <p:fad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Netasha</a:t>
            </a:r>
            <a:r>
              <a:rPr lang="en-US" dirty="0" smtClean="0"/>
              <a:t> Demo Video</a:t>
            </a:r>
            <a:endParaRPr lang="en-US" dirty="0"/>
          </a:p>
        </p:txBody>
      </p:sp>
      <p:pic>
        <p:nvPicPr>
          <p:cNvPr id="3" name="Netasha_v3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14315" y="1363661"/>
            <a:ext cx="8497712" cy="4779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970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Countering Cyber Autonomy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“Essentially, all models are wrong, but some are useful.” — G.E.P. Box, 1987</a:t>
            </a:r>
          </a:p>
          <a:p>
            <a:r>
              <a:rPr lang="en-US" dirty="0" smtClean="0"/>
              <a:t>This is the crux of the matter, on both sides</a:t>
            </a:r>
          </a:p>
          <a:p>
            <a:r>
              <a:rPr lang="en-US" dirty="0" smtClean="0"/>
              <a:t>Defensive cyber tools tend to have an implicit model of malware behavior</a:t>
            </a:r>
          </a:p>
          <a:p>
            <a:pPr lvl="1"/>
            <a:r>
              <a:rPr lang="en-US" dirty="0" smtClean="0"/>
              <a:t>Malware outside this model will limit the tool’s usefulness</a:t>
            </a:r>
          </a:p>
          <a:p>
            <a:pPr lvl="1"/>
            <a:r>
              <a:rPr lang="en-US" dirty="0" smtClean="0"/>
              <a:t>Very difficult for defender to define a complete model of malware that’s useful</a:t>
            </a:r>
          </a:p>
          <a:p>
            <a:r>
              <a:rPr lang="en-US" dirty="0" smtClean="0"/>
              <a:t>Offensive cyber tools contain a model of their environment</a:t>
            </a:r>
          </a:p>
          <a:p>
            <a:pPr lvl="1"/>
            <a:r>
              <a:rPr lang="en-US" dirty="0" smtClean="0"/>
              <a:t>If the environment doesn’t match the model, tool gets confused</a:t>
            </a:r>
          </a:p>
          <a:p>
            <a:pPr lvl="1"/>
            <a:r>
              <a:rPr lang="en-US" dirty="0" smtClean="0"/>
              <a:t>Likely fails to have attacker’s desired impact</a:t>
            </a:r>
          </a:p>
          <a:p>
            <a:pPr lvl="1"/>
            <a:endParaRPr lang="en-US" dirty="0"/>
          </a:p>
          <a:p>
            <a:r>
              <a:rPr lang="en-US" dirty="0" smtClean="0"/>
              <a:t>Autonomous systems rely on formal logic, and its consistency</a:t>
            </a:r>
          </a:p>
          <a:p>
            <a:pPr lvl="1"/>
            <a:r>
              <a:rPr lang="en-US" dirty="0" smtClean="0"/>
              <a:t>Introduction of false means all bets are off</a:t>
            </a:r>
          </a:p>
        </p:txBody>
      </p:sp>
    </p:spTree>
    <p:extLst>
      <p:ext uri="{BB962C8B-B14F-4D97-AF65-F5344CB8AC3E}">
        <p14:creationId xmlns:p14="http://schemas.microsoft.com/office/powerpoint/2010/main" val="2327900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Verification and Validation of Autonomous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CSL, we use the word verification in a different way than most of you do:</a:t>
            </a:r>
          </a:p>
          <a:p>
            <a:pPr lvl="1"/>
            <a:r>
              <a:rPr lang="en-US" dirty="0" smtClean="0"/>
              <a:t>Verification is the process of creating mathematical proofs about programs</a:t>
            </a:r>
          </a:p>
          <a:p>
            <a:pPr lvl="2"/>
            <a:r>
              <a:rPr lang="en-US" dirty="0" smtClean="0"/>
              <a:t>Does the program meet its specification?</a:t>
            </a:r>
          </a:p>
          <a:p>
            <a:pPr lvl="1"/>
            <a:r>
              <a:rPr lang="en-US" dirty="0" smtClean="0"/>
              <a:t>Formal verification means machine checked proofs</a:t>
            </a:r>
          </a:p>
          <a:p>
            <a:pPr lvl="2"/>
            <a:r>
              <a:rPr lang="en-US" dirty="0" smtClean="0"/>
              <a:t>The good and bad news is that the proof checker doesn’t understand “clearly it follows that …”</a:t>
            </a:r>
          </a:p>
          <a:p>
            <a:pPr lvl="2"/>
            <a:r>
              <a:rPr lang="en-US" dirty="0" smtClean="0"/>
              <a:t>Generates evidence about the program itself, not the process used to develop it</a:t>
            </a:r>
          </a:p>
          <a:p>
            <a:pPr lvl="1"/>
            <a:r>
              <a:rPr lang="en-US" dirty="0" smtClean="0"/>
              <a:t>Verification is one (important!) part of building an assurance case</a:t>
            </a:r>
          </a:p>
          <a:p>
            <a:r>
              <a:rPr lang="en-US" dirty="0" smtClean="0"/>
              <a:t>I’ll use validation in a generic sense, for techniques other than verification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49215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do we want autonomous systems to do?</a:t>
            </a:r>
          </a:p>
          <a:p>
            <a:pPr lvl="1"/>
            <a:r>
              <a:rPr lang="en-US" dirty="0" smtClean="0"/>
              <a:t>Autonomous car shouldn’t kill a pedestrian</a:t>
            </a:r>
          </a:p>
          <a:p>
            <a:pPr lvl="1"/>
            <a:r>
              <a:rPr lang="en-US" dirty="0" smtClean="0"/>
              <a:t>Autonomous aircraft should land only on runways</a:t>
            </a:r>
          </a:p>
          <a:p>
            <a:pPr lvl="1"/>
            <a:r>
              <a:rPr lang="en-US" dirty="0" smtClean="0"/>
              <a:t>Autonomous aircraft should not break their airframes</a:t>
            </a:r>
          </a:p>
          <a:p>
            <a:pPr lvl="1"/>
            <a:r>
              <a:rPr lang="en-US" dirty="0" smtClean="0"/>
              <a:t>…</a:t>
            </a:r>
          </a:p>
          <a:p>
            <a:r>
              <a:rPr lang="en-US" dirty="0" smtClean="0"/>
              <a:t>These seem like reasonable goals, but they aren’t universally applicable to </a:t>
            </a:r>
            <a:r>
              <a:rPr lang="en-US" i="1" dirty="0" smtClean="0"/>
              <a:t>all</a:t>
            </a:r>
            <a:r>
              <a:rPr lang="en-US" dirty="0" smtClean="0"/>
              <a:t> situations</a:t>
            </a:r>
          </a:p>
          <a:p>
            <a:pPr lvl="1"/>
            <a:r>
              <a:rPr lang="en-US" dirty="0" smtClean="0"/>
              <a:t>Famously, occasionally you really do want to land an A320 on the Hudson River</a:t>
            </a:r>
          </a:p>
          <a:p>
            <a:r>
              <a:rPr lang="en-US" dirty="0" smtClean="0"/>
              <a:t>Requirements are likely to be inconsistent</a:t>
            </a:r>
          </a:p>
          <a:p>
            <a:pPr lvl="1"/>
            <a:r>
              <a:rPr lang="en-US" dirty="0" smtClean="0"/>
              <a:t>And we know what that does to logic…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8545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Specification/Implementation correspondence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proof a program meets its specification is done in a model</a:t>
            </a:r>
          </a:p>
          <a:p>
            <a:r>
              <a:rPr lang="en-US" dirty="0" smtClean="0"/>
              <a:t>This model is wrong (see above)</a:t>
            </a:r>
          </a:p>
          <a:p>
            <a:r>
              <a:rPr lang="en-US" dirty="0" smtClean="0"/>
              <a:t>How do you gain confidence in the actual artifact?</a:t>
            </a:r>
          </a:p>
          <a:p>
            <a:pPr lvl="1"/>
            <a:r>
              <a:rPr lang="en-US" dirty="0" smtClean="0"/>
              <a:t>See Bob </a:t>
            </a:r>
            <a:r>
              <a:rPr lang="en-US" dirty="0" err="1" smtClean="0"/>
              <a:t>Bolles</a:t>
            </a:r>
            <a:r>
              <a:rPr lang="en-US" dirty="0" smtClean="0"/>
              <a:t>’ talk</a:t>
            </a:r>
          </a:p>
          <a:p>
            <a:r>
              <a:rPr lang="en-US" dirty="0" smtClean="0"/>
              <a:t>Lots of progress in the last decade: </a:t>
            </a:r>
            <a:r>
              <a:rPr lang="en-US" dirty="0" err="1" smtClean="0"/>
              <a:t>CompCert</a:t>
            </a:r>
            <a:r>
              <a:rPr lang="en-US" dirty="0" smtClean="0"/>
              <a:t>, seL4, CHERI, etc.</a:t>
            </a:r>
          </a:p>
          <a:p>
            <a:r>
              <a:rPr lang="en-US" dirty="0" smtClean="0"/>
              <a:t>Engineering issues remain, </a:t>
            </a:r>
            <a:r>
              <a:rPr lang="en-US" smtClean="0"/>
              <a:t>but solvable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0963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Worst </a:t>
            </a:r>
            <a:r>
              <a:rPr lang="en-US" dirty="0" err="1" smtClean="0"/>
              <a:t>vs</a:t>
            </a:r>
            <a:r>
              <a:rPr lang="en-US" dirty="0" smtClean="0"/>
              <a:t> Average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reality, outside of </a:t>
            </a:r>
            <a:r>
              <a:rPr lang="en-US" dirty="0" err="1" smtClean="0"/>
              <a:t>cybersecurity</a:t>
            </a:r>
            <a:r>
              <a:rPr lang="en-US" dirty="0" smtClean="0"/>
              <a:t>, average case is often more important than worst case</a:t>
            </a:r>
          </a:p>
          <a:p>
            <a:pPr lvl="1"/>
            <a:r>
              <a:rPr lang="en-US" dirty="0" smtClean="0"/>
              <a:t>If autonomous vehicles reduce fatalities overall, this should be good enough</a:t>
            </a:r>
          </a:p>
          <a:p>
            <a:pPr lvl="1"/>
            <a:r>
              <a:rPr lang="en-US" dirty="0" smtClean="0"/>
              <a:t>Autonomous passenger aircraft reduce pilot error, etc.</a:t>
            </a:r>
          </a:p>
          <a:p>
            <a:r>
              <a:rPr lang="en-US" dirty="0" smtClean="0"/>
              <a:t>Alas, humans don’t instinctually work this way</a:t>
            </a:r>
          </a:p>
          <a:p>
            <a:pPr lvl="1"/>
            <a:r>
              <a:rPr lang="en-US" dirty="0" smtClean="0"/>
              <a:t>People’s risk analyses are highly skewed &amp; flawed</a:t>
            </a:r>
          </a:p>
          <a:p>
            <a:pPr lvl="1"/>
            <a:r>
              <a:rPr lang="en-US" dirty="0" smtClean="0"/>
              <a:t>Tremendous challenge to work out new liability rules, etc.</a:t>
            </a:r>
          </a:p>
          <a:p>
            <a:r>
              <a:rPr lang="en-US" dirty="0" smtClean="0"/>
              <a:t>Won’t be surprised if this is still an open problem in 2035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689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Cybersecurity</a:t>
            </a:r>
            <a:r>
              <a:rPr lang="en-US" dirty="0" smtClean="0"/>
              <a:t> &amp; Autonomy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Motivations — the same as other areas</a:t>
            </a:r>
          </a:p>
          <a:p>
            <a:pPr lvl="1"/>
            <a:r>
              <a:rPr lang="en-US" dirty="0" smtClean="0"/>
              <a:t>Communications are impossible and/or impractical</a:t>
            </a:r>
          </a:p>
          <a:p>
            <a:pPr lvl="1"/>
            <a:r>
              <a:rPr lang="en-US" dirty="0" smtClean="0"/>
              <a:t>Time scale to react to external events</a:t>
            </a:r>
          </a:p>
          <a:p>
            <a:pPr lvl="1"/>
            <a:r>
              <a:rPr lang="en-US" dirty="0" smtClean="0"/>
              <a:t>Problem scale too large for human comprehension</a:t>
            </a:r>
          </a:p>
          <a:p>
            <a:pPr lvl="1"/>
            <a:endParaRPr lang="en-US" dirty="0"/>
          </a:p>
          <a:p>
            <a:r>
              <a:rPr lang="en-US" dirty="0" smtClean="0"/>
              <a:t>Overall, really not that different than other uses of autonomy</a:t>
            </a:r>
          </a:p>
          <a:p>
            <a:endParaRPr lang="en-US" dirty="0"/>
          </a:p>
          <a:p>
            <a:r>
              <a:rPr lang="en-US" dirty="0" smtClean="0"/>
              <a:t>Let’s examine the offensive and defensive side of cyber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3254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Offensive Cyber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We’re going to refer to the many publications about </a:t>
            </a:r>
            <a:r>
              <a:rPr lang="en-US" dirty="0" err="1" smtClean="0"/>
              <a:t>Stuxnet</a:t>
            </a:r>
            <a:endParaRPr lang="en-US" dirty="0" smtClean="0"/>
          </a:p>
          <a:p>
            <a:pPr lvl="1"/>
            <a:r>
              <a:rPr lang="en-US" dirty="0" smtClean="0"/>
              <a:t>Critical point: designed to jump across an air gap</a:t>
            </a:r>
          </a:p>
          <a:p>
            <a:pPr lvl="1"/>
            <a:r>
              <a:rPr lang="en-US" dirty="0" smtClean="0"/>
              <a:t>Hence, calling home was more or less impossible</a:t>
            </a:r>
            <a:br>
              <a:rPr lang="en-US" dirty="0" smtClean="0"/>
            </a:br>
            <a:r>
              <a:rPr lang="en-US" dirty="0" smtClean="0"/>
              <a:t>	At very least, low bandwidth and extremely high latency</a:t>
            </a:r>
          </a:p>
          <a:p>
            <a:pPr lvl="1"/>
            <a:r>
              <a:rPr lang="en-US" dirty="0" smtClean="0"/>
              <a:t>Thus the need for autonomy</a:t>
            </a:r>
          </a:p>
          <a:p>
            <a:pPr lvl="2"/>
            <a:r>
              <a:rPr lang="en-US" dirty="0" smtClean="0"/>
              <a:t>Explore air gapped network</a:t>
            </a:r>
          </a:p>
          <a:p>
            <a:pPr lvl="2"/>
            <a:r>
              <a:rPr lang="en-US" dirty="0" smtClean="0"/>
              <a:t>Find critical machine</a:t>
            </a:r>
          </a:p>
          <a:p>
            <a:pPr lvl="2"/>
            <a:r>
              <a:rPr lang="en-US" dirty="0" smtClean="0"/>
              <a:t>Execute malware</a:t>
            </a:r>
          </a:p>
          <a:p>
            <a:pPr lvl="2"/>
            <a:r>
              <a:rPr lang="en-US" dirty="0" smtClean="0"/>
              <a:t>All while not getting found</a:t>
            </a:r>
          </a:p>
          <a:p>
            <a:pPr lvl="1"/>
            <a:r>
              <a:rPr lang="en-US" dirty="0" smtClean="0"/>
              <a:t>Usual autonomy challenges: planning, navigation, etc.</a:t>
            </a:r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1386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Defensive Cyber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Attackers can either go slow or fast</a:t>
            </a:r>
          </a:p>
          <a:p>
            <a:pPr lvl="1"/>
            <a:r>
              <a:rPr lang="en-US" dirty="0" smtClean="0"/>
              <a:t>Strategy most likely pushes attacker to one or the other, not the middle</a:t>
            </a:r>
          </a:p>
          <a:p>
            <a:pPr lvl="1"/>
            <a:r>
              <a:rPr lang="en-US" dirty="0" smtClean="0"/>
              <a:t>Slow to avoid detection, attempt to persist over time</a:t>
            </a:r>
          </a:p>
          <a:p>
            <a:pPr lvl="1"/>
            <a:r>
              <a:rPr lang="en-US" dirty="0" smtClean="0"/>
              <a:t>Fast to cause damage before defense can react</a:t>
            </a:r>
          </a:p>
          <a:p>
            <a:pPr lvl="1"/>
            <a:endParaRPr lang="en-US" dirty="0" smtClean="0"/>
          </a:p>
          <a:p>
            <a:r>
              <a:rPr lang="en-US" dirty="0" smtClean="0"/>
              <a:t>A combined cyber/kinetic attack is likely to be fast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he kinetic attack making convincing denial of the cyber attack very difficult</a:t>
            </a:r>
          </a:p>
        </p:txBody>
      </p:sp>
    </p:spTree>
    <p:extLst>
      <p:ext uri="{BB962C8B-B14F-4D97-AF65-F5344CB8AC3E}">
        <p14:creationId xmlns:p14="http://schemas.microsoft.com/office/powerpoint/2010/main" val="34105758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do we mean by fast?</a:t>
            </a:r>
          </a:p>
          <a:p>
            <a:pPr lvl="1"/>
            <a:r>
              <a:rPr lang="en-US" dirty="0"/>
              <a:t>Slammer botnet, January 2003</a:t>
            </a:r>
          </a:p>
          <a:p>
            <a:pPr lvl="1"/>
            <a:r>
              <a:rPr lang="en-US" dirty="0"/>
              <a:t>75,000 hosts infected in 10 minutes</a:t>
            </a:r>
          </a:p>
          <a:p>
            <a:pPr lvl="1"/>
            <a:r>
              <a:rPr lang="en-US" dirty="0"/>
              <a:t>8.5 seconds to double number of infected hosts at its peak</a:t>
            </a:r>
          </a:p>
          <a:p>
            <a:pPr lvl="1"/>
            <a:r>
              <a:rPr lang="en-US" dirty="0"/>
              <a:t>And this was slowed down by buggy code…</a:t>
            </a:r>
          </a:p>
          <a:p>
            <a:pPr lvl="1"/>
            <a:r>
              <a:rPr lang="en-US" dirty="0"/>
              <a:t>Running on PCs not entirely dissimilar to modern smartphones</a:t>
            </a:r>
          </a:p>
          <a:p>
            <a:pPr lvl="1"/>
            <a:r>
              <a:rPr lang="en-US" dirty="0"/>
              <a:t>On a bandwidth constrained Internet</a:t>
            </a:r>
          </a:p>
          <a:p>
            <a:endParaRPr lang="en-US" dirty="0" smtClean="0"/>
          </a:p>
          <a:p>
            <a:r>
              <a:rPr lang="en-US" dirty="0" smtClean="0"/>
              <a:t>Well beyond human ability to cope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12717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Who knows first?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Probably not the defensive leaders</a:t>
            </a:r>
          </a:p>
          <a:p>
            <a:pPr lvl="1"/>
            <a:r>
              <a:rPr lang="en-US" dirty="0" smtClean="0"/>
              <a:t>Want to confirm before calling your manager</a:t>
            </a:r>
          </a:p>
          <a:p>
            <a:pPr lvl="1"/>
            <a:r>
              <a:rPr lang="en-US" dirty="0" smtClean="0"/>
              <a:t>Most times something breaking isn’t a cyber attack</a:t>
            </a:r>
          </a:p>
          <a:p>
            <a:r>
              <a:rPr lang="en-US" dirty="0" smtClean="0"/>
              <a:t>When a major website goes down, searches for it increase within 2 minutes</a:t>
            </a:r>
          </a:p>
          <a:p>
            <a:r>
              <a:rPr lang="en-US" dirty="0" smtClean="0"/>
              <a:t>Thus Google/Microsoft/Yahoo search operations teams know something happened before enterprise leadership!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732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1341317" y="2143857"/>
            <a:ext cx="7659075" cy="3339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1200" dirty="0">
              <a:latin typeface="+mn-lt"/>
            </a:endParaRP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a</a:t>
            </a:r>
            <a:r>
              <a:rPr lang="en-US" sz="2200" dirty="0" smtClean="0">
                <a:latin typeface="+mn-lt"/>
              </a:rPr>
              <a:t> </a:t>
            </a:r>
            <a:r>
              <a:rPr lang="en-US" sz="2200" i="1" dirty="0" smtClean="0">
                <a:latin typeface="+mn-lt"/>
              </a:rPr>
              <a:t>true</a:t>
            </a:r>
            <a:r>
              <a:rPr lang="en-US" sz="2200" dirty="0" smtClean="0">
                <a:latin typeface="+mn-lt"/>
              </a:rPr>
              <a:t> domain </a:t>
            </a:r>
            <a:r>
              <a:rPr lang="en-US" sz="2200" dirty="0" smtClean="0">
                <a:latin typeface="+mn-lt"/>
              </a:rPr>
              <a:t>expert that interacts through natural language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e</a:t>
            </a:r>
            <a:r>
              <a:rPr lang="en-US" sz="2200" dirty="0" smtClean="0">
                <a:latin typeface="+mn-lt"/>
              </a:rPr>
              <a:t>ncourages you to be </a:t>
            </a:r>
            <a:r>
              <a:rPr lang="en-US" sz="2200" i="1" dirty="0" smtClean="0">
                <a:latin typeface="+mn-lt"/>
              </a:rPr>
              <a:t>inquisitive</a:t>
            </a:r>
            <a:r>
              <a:rPr lang="en-US" sz="2200" dirty="0" smtClean="0">
                <a:latin typeface="+mn-lt"/>
              </a:rPr>
              <a:t> and </a:t>
            </a:r>
            <a:r>
              <a:rPr lang="en-US" sz="2200" i="1" dirty="0" smtClean="0">
                <a:latin typeface="+mn-lt"/>
              </a:rPr>
              <a:t>diligent</a:t>
            </a:r>
            <a:r>
              <a:rPr lang="en-US" sz="2200" dirty="0" smtClean="0">
                <a:latin typeface="+mn-lt"/>
              </a:rPr>
              <a:t> by </a:t>
            </a:r>
            <a:r>
              <a:rPr lang="en-US" sz="2200" dirty="0" smtClean="0">
                <a:latin typeface="+mn-lt"/>
              </a:rPr>
              <a:t>making network search and analysis an </a:t>
            </a:r>
            <a:r>
              <a:rPr lang="en-US" sz="2200" b="1" dirty="0" smtClean="0">
                <a:latin typeface="+mn-lt"/>
              </a:rPr>
              <a:t>order of magnitude faster </a:t>
            </a:r>
            <a:r>
              <a:rPr lang="en-US" sz="2200" dirty="0" smtClean="0">
                <a:latin typeface="+mn-lt"/>
              </a:rPr>
              <a:t>than the fastest SIEM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>
                <a:latin typeface="+mn-lt"/>
              </a:rPr>
              <a:t>a</a:t>
            </a:r>
            <a:r>
              <a:rPr lang="en-US" sz="2200" dirty="0" smtClean="0">
                <a:latin typeface="+mn-lt"/>
              </a:rPr>
              <a:t>ssists in making network changes with far fewer mistakes</a:t>
            </a:r>
          </a:p>
          <a:p>
            <a:pPr marL="342900" indent="-342900">
              <a:spcAft>
                <a:spcPts val="1800"/>
              </a:spcAft>
              <a:buFont typeface="Arial"/>
              <a:buChar char="•"/>
            </a:pPr>
            <a:r>
              <a:rPr lang="en-US" sz="2200" dirty="0" smtClean="0">
                <a:latin typeface="+mn-lt"/>
              </a:rPr>
              <a:t>automatically </a:t>
            </a:r>
            <a:r>
              <a:rPr lang="en-US" sz="2200" i="1" dirty="0" smtClean="0">
                <a:latin typeface="+mn-lt"/>
              </a:rPr>
              <a:t>assesses and informs </a:t>
            </a:r>
            <a:r>
              <a:rPr lang="en-US" sz="2200" dirty="0" smtClean="0">
                <a:latin typeface="+mn-lt"/>
              </a:rPr>
              <a:t>you of the disruptive impact of any network change you ask her to make</a:t>
            </a:r>
            <a:endParaRPr lang="en-US" sz="2200" dirty="0">
              <a:latin typeface="+mn-lt"/>
            </a:endParaRPr>
          </a:p>
        </p:txBody>
      </p: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098" b="92623" l="10000" r="92353">
                        <a14:foregroundMark x1="78235" y1="96311" x2="78235" y2="96311"/>
                        <a14:backgroundMark x1="65294" y1="74590" x2="65294" y2="74590"/>
                      </a14:backgroundRemoval>
                    </a14:imgEffect>
                    <a14:imgEffect>
                      <a14:sharpenSoften amount="-28000"/>
                    </a14:imgEffect>
                    <a14:imgEffect>
                      <a14:brightnessContrast contrast="3000"/>
                    </a14:imgEffect>
                  </a14:imgLayer>
                </a14:imgProps>
              </a:ext>
            </a:extLst>
          </a:blip>
          <a:srcRect l="12619"/>
          <a:stretch/>
        </p:blipFill>
        <p:spPr>
          <a:xfrm>
            <a:off x="122690" y="1746225"/>
            <a:ext cx="1338239" cy="199036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341315" y="2340755"/>
            <a:ext cx="7600462" cy="3128505"/>
          </a:xfrm>
          <a:prstGeom prst="rect">
            <a:avLst/>
          </a:prstGeom>
          <a:noFill/>
          <a:ln>
            <a:solidFill>
              <a:srgbClr val="00000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309493" y="1349334"/>
            <a:ext cx="68089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 smtClean="0">
                <a:solidFill>
                  <a:srgbClr val="000000"/>
                </a:solidFill>
                <a:latin typeface="+mn-lt"/>
              </a:rPr>
              <a:t>Netasha</a:t>
            </a:r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: introducing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the </a:t>
            </a:r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first </a:t>
            </a:r>
            <a:r>
              <a:rPr lang="en-US" sz="2800" i="1" dirty="0">
                <a:solidFill>
                  <a:srgbClr val="000000"/>
                </a:solidFill>
                <a:latin typeface="+mn-lt"/>
              </a:rPr>
              <a:t>intelligent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 </a:t>
            </a:r>
            <a:endParaRPr lang="en-US" sz="2800" dirty="0">
              <a:solidFill>
                <a:srgbClr val="000000"/>
              </a:solidFill>
              <a:latin typeface="+mn-lt"/>
            </a:endParaRPr>
          </a:p>
          <a:p>
            <a:r>
              <a:rPr lang="en-US" sz="2800" dirty="0" smtClean="0">
                <a:solidFill>
                  <a:srgbClr val="000000"/>
                </a:solidFill>
                <a:latin typeface="+mn-lt"/>
              </a:rPr>
              <a:t>virtual personal assistant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for </a:t>
            </a:r>
            <a:r>
              <a:rPr lang="en-US" sz="2800" dirty="0">
                <a:solidFill>
                  <a:srgbClr val="000000"/>
                </a:solidFill>
                <a:latin typeface="+mn-lt"/>
              </a:rPr>
              <a:t>IT Managers</a:t>
            </a:r>
            <a:endParaRPr lang="en-US" sz="28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Research: </a:t>
            </a:r>
            <a:r>
              <a:rPr lang="en-US" dirty="0" err="1" smtClean="0"/>
              <a:t>Netasha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93262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46"/>
          <p:cNvSpPr txBox="1"/>
          <p:nvPr/>
        </p:nvSpPr>
        <p:spPr>
          <a:xfrm>
            <a:off x="5871772" y="1222264"/>
            <a:ext cx="32800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Alice will use Netasha as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her personal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assistant to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help her manage </a:t>
            </a:r>
            <a:r>
              <a:rPr lang="en-US" sz="2000" i="1" dirty="0" smtClean="0">
                <a:solidFill>
                  <a:srgbClr val="009A72"/>
                </a:solidFill>
                <a:latin typeface="+mn-lt"/>
              </a:rPr>
              <a:t>her network</a:t>
            </a:r>
            <a:endParaRPr lang="en-US" sz="2000" i="1" dirty="0">
              <a:solidFill>
                <a:srgbClr val="009A72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352676" y="2158271"/>
            <a:ext cx="2562224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Ask for specific network status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Sets up notifications for net events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Sets  a new network action trigger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Inquires about </a:t>
            </a:r>
            <a:r>
              <a:rPr lang="en-US" sz="1200" b="1" i="1" dirty="0">
                <a:latin typeface="+mn-lt"/>
              </a:rPr>
              <a:t>p</a:t>
            </a:r>
            <a:r>
              <a:rPr lang="en-US" sz="1200" b="1" i="1" dirty="0" smtClean="0">
                <a:latin typeface="+mn-lt"/>
              </a:rPr>
              <a:t>ast traffic patterns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Issues </a:t>
            </a:r>
            <a:r>
              <a:rPr lang="en-US" sz="1200" b="1" i="1" dirty="0">
                <a:latin typeface="+mn-lt"/>
              </a:rPr>
              <a:t> </a:t>
            </a:r>
            <a:r>
              <a:rPr lang="en-US" sz="1200" b="1" i="1" dirty="0" smtClean="0">
                <a:latin typeface="+mn-lt"/>
              </a:rPr>
              <a:t>a network flow  constraint</a:t>
            </a:r>
          </a:p>
          <a:p>
            <a:pPr marL="114300" indent="-1143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200" b="1" i="1" dirty="0" smtClean="0">
                <a:latin typeface="+mn-lt"/>
              </a:rPr>
              <a:t>Asks what-if I do this to my network</a:t>
            </a:r>
            <a:endParaRPr lang="en-US" sz="1200" b="1" i="1" dirty="0">
              <a:latin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647700" y="1594267"/>
            <a:ext cx="3977930" cy="2671474"/>
            <a:chOff x="647700" y="1173553"/>
            <a:chExt cx="3977930" cy="2671474"/>
          </a:xfrm>
        </p:grpSpPr>
        <p:sp>
          <p:nvSpPr>
            <p:cNvPr id="49" name="Rectangle 48"/>
            <p:cNvSpPr/>
            <p:nvPr/>
          </p:nvSpPr>
          <p:spPr>
            <a:xfrm>
              <a:off x="647700" y="1173553"/>
              <a:ext cx="1771650" cy="828675"/>
            </a:xfrm>
            <a:prstGeom prst="rect">
              <a:avLst/>
            </a:prstGeom>
            <a:noFill/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017225" y="1211653"/>
              <a:ext cx="10425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Netasha</a:t>
              </a:r>
            </a:p>
            <a:p>
              <a:pPr algn="ctr"/>
              <a:r>
                <a:rPr lang="en-US" sz="2000" i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j-lt"/>
                </a:rPr>
                <a:t>client</a:t>
              </a:r>
              <a:endParaRPr lang="en-US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endParaRPr>
            </a:p>
          </p:txBody>
        </p:sp>
        <p:cxnSp>
          <p:nvCxnSpPr>
            <p:cNvPr id="52" name="Straight Arrow Connector 51"/>
            <p:cNvCxnSpPr/>
            <p:nvPr/>
          </p:nvCxnSpPr>
          <p:spPr>
            <a:xfrm flipH="1">
              <a:off x="2419350" y="1754578"/>
              <a:ext cx="2171701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/>
            <p:cNvSpPr txBox="1"/>
            <p:nvPr/>
          </p:nvSpPr>
          <p:spPr>
            <a:xfrm>
              <a:off x="2619375" y="1506928"/>
              <a:ext cx="200625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rgbClr val="009A72"/>
                  </a:solidFill>
                  <a:latin typeface="+mn-lt"/>
                </a:rPr>
                <a:t>Alice Talks to Her Net Helper</a:t>
              </a:r>
              <a:endParaRPr lang="en-US" sz="1200" b="1" dirty="0">
                <a:solidFill>
                  <a:srgbClr val="009A72"/>
                </a:solidFill>
                <a:latin typeface="+mn-lt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2428875" y="1173553"/>
              <a:ext cx="2171701" cy="276999"/>
              <a:chOff x="2428875" y="1419225"/>
              <a:chExt cx="2171701" cy="276999"/>
            </a:xfrm>
          </p:grpSpPr>
          <p:cxnSp>
            <p:nvCxnSpPr>
              <p:cNvPr id="78" name="Straight Arrow Connector 77"/>
              <p:cNvCxnSpPr/>
              <p:nvPr/>
            </p:nvCxnSpPr>
            <p:spPr>
              <a:xfrm>
                <a:off x="2428875" y="1676400"/>
                <a:ext cx="2171701" cy="0"/>
              </a:xfrm>
              <a:prstGeom prst="straightConnector1">
                <a:avLst/>
              </a:prstGeom>
              <a:ln w="28575"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TextBox 78"/>
              <p:cNvSpPr txBox="1"/>
              <p:nvPr/>
            </p:nvSpPr>
            <p:spPr>
              <a:xfrm>
                <a:off x="2809875" y="1419225"/>
                <a:ext cx="1382259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rgbClr val="009A72"/>
                    </a:solidFill>
                    <a:latin typeface="+mn-lt"/>
                  </a:rPr>
                  <a:t>Net-VPA Responds</a:t>
                </a:r>
                <a:endParaRPr lang="en-US" sz="1200" b="1" dirty="0">
                  <a:solidFill>
                    <a:srgbClr val="009A72"/>
                  </a:solidFill>
                  <a:latin typeface="+mn-lt"/>
                </a:endParaRPr>
              </a:p>
            </p:txBody>
          </p:sp>
        </p:grpSp>
        <p:cxnSp>
          <p:nvCxnSpPr>
            <p:cNvPr id="8" name="Straight Arrow Connector 7"/>
            <p:cNvCxnSpPr>
              <a:stCxn id="49" idx="2"/>
            </p:cNvCxnSpPr>
            <p:nvPr/>
          </p:nvCxnSpPr>
          <p:spPr>
            <a:xfrm flipH="1">
              <a:off x="1524000" y="2002228"/>
              <a:ext cx="9525" cy="1842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/>
          <p:cNvGrpSpPr/>
          <p:nvPr/>
        </p:nvGrpSpPr>
        <p:grpSpPr>
          <a:xfrm>
            <a:off x="4804065" y="3151665"/>
            <a:ext cx="4178010" cy="3698424"/>
            <a:chOff x="4804065" y="2730951"/>
            <a:chExt cx="4178010" cy="3698424"/>
          </a:xfrm>
        </p:grpSpPr>
        <p:sp>
          <p:nvSpPr>
            <p:cNvPr id="119" name="Flowchart: Summing Junction 35"/>
            <p:cNvSpPr/>
            <p:nvPr/>
          </p:nvSpPr>
          <p:spPr>
            <a:xfrm>
              <a:off x="6614536" y="3158460"/>
              <a:ext cx="618562" cy="585673"/>
            </a:xfrm>
            <a:prstGeom prst="flowChartSummingJuncti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2" name="Group 121"/>
            <p:cNvGrpSpPr/>
            <p:nvPr/>
          </p:nvGrpSpPr>
          <p:grpSpPr>
            <a:xfrm>
              <a:off x="7297814" y="4788042"/>
              <a:ext cx="1614627" cy="1187135"/>
              <a:chOff x="6709571" y="5286374"/>
              <a:chExt cx="2136360" cy="1571626"/>
            </a:xfrm>
          </p:grpSpPr>
          <p:sp>
            <p:nvSpPr>
              <p:cNvPr id="149" name="Oval 148"/>
              <p:cNvSpPr/>
              <p:nvPr/>
            </p:nvSpPr>
            <p:spPr>
              <a:xfrm>
                <a:off x="6709571" y="5735779"/>
                <a:ext cx="605642" cy="53438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50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>
                <a:off x="7576456" y="5286374"/>
                <a:ext cx="1269475" cy="1571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51" name="Straight Connector 150"/>
              <p:cNvCxnSpPr/>
              <p:nvPr/>
            </p:nvCxnSpPr>
            <p:spPr>
              <a:xfrm>
                <a:off x="7303323" y="5973288"/>
                <a:ext cx="35626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52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0852" y="5780262"/>
                <a:ext cx="484971" cy="46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3" name="Group 122"/>
            <p:cNvGrpSpPr/>
            <p:nvPr/>
          </p:nvGrpSpPr>
          <p:grpSpPr>
            <a:xfrm>
              <a:off x="4873699" y="4733613"/>
              <a:ext cx="1614628" cy="1187135"/>
              <a:chOff x="4774742" y="5314979"/>
              <a:chExt cx="1766889" cy="1299822"/>
            </a:xfrm>
          </p:grpSpPr>
          <p:sp>
            <p:nvSpPr>
              <p:cNvPr id="145" name="Oval 144"/>
              <p:cNvSpPr/>
              <p:nvPr/>
            </p:nvSpPr>
            <p:spPr>
              <a:xfrm rot="10800000">
                <a:off x="6040731" y="5801149"/>
                <a:ext cx="500900" cy="44196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6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 rot="10800000">
                <a:off x="4774742" y="5314979"/>
                <a:ext cx="1049926" cy="1299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7" name="Straight Connector 146"/>
              <p:cNvCxnSpPr/>
              <p:nvPr/>
            </p:nvCxnSpPr>
            <p:spPr>
              <a:xfrm rot="10800000">
                <a:off x="5755918" y="6046685"/>
                <a:ext cx="2946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8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89849" y="5820994"/>
                <a:ext cx="401098" cy="385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4" name="Group 123"/>
            <p:cNvGrpSpPr/>
            <p:nvPr/>
          </p:nvGrpSpPr>
          <p:grpSpPr>
            <a:xfrm>
              <a:off x="7297814" y="3604946"/>
              <a:ext cx="1614627" cy="1187135"/>
              <a:chOff x="6709571" y="5286374"/>
              <a:chExt cx="2136360" cy="1571626"/>
            </a:xfrm>
          </p:grpSpPr>
          <p:sp>
            <p:nvSpPr>
              <p:cNvPr id="141" name="Oval 140"/>
              <p:cNvSpPr/>
              <p:nvPr/>
            </p:nvSpPr>
            <p:spPr>
              <a:xfrm>
                <a:off x="6709571" y="5735779"/>
                <a:ext cx="605642" cy="53438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42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>
                <a:off x="7576456" y="5286374"/>
                <a:ext cx="1269475" cy="157162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43" name="Straight Connector 142"/>
              <p:cNvCxnSpPr/>
              <p:nvPr/>
            </p:nvCxnSpPr>
            <p:spPr>
              <a:xfrm>
                <a:off x="7303323" y="5973288"/>
                <a:ext cx="356260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4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0852" y="5780262"/>
                <a:ext cx="484971" cy="4659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25" name="Group 124"/>
            <p:cNvGrpSpPr/>
            <p:nvPr/>
          </p:nvGrpSpPr>
          <p:grpSpPr>
            <a:xfrm>
              <a:off x="4873699" y="3465758"/>
              <a:ext cx="1614628" cy="1187135"/>
              <a:chOff x="4774742" y="5314979"/>
              <a:chExt cx="1766889" cy="1299822"/>
            </a:xfrm>
          </p:grpSpPr>
          <p:sp>
            <p:nvSpPr>
              <p:cNvPr id="137" name="Oval 136"/>
              <p:cNvSpPr/>
              <p:nvPr/>
            </p:nvSpPr>
            <p:spPr>
              <a:xfrm rot="10800000">
                <a:off x="6040731" y="5801149"/>
                <a:ext cx="500900" cy="441969"/>
              </a:xfrm>
              <a:prstGeom prst="ellipse">
                <a:avLst/>
              </a:prstGeom>
              <a:no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138" name="Picture 2" descr="http://upload.wikimedia.org/wikipedia/commons/thumb/5/5b/Firewall.png/300px-Firewall.png"/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5574"/>
              <a:stretch/>
            </p:blipFill>
            <p:spPr bwMode="auto">
              <a:xfrm rot="10800000">
                <a:off x="4774742" y="5314979"/>
                <a:ext cx="1049926" cy="129982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39" name="Straight Connector 138"/>
              <p:cNvCxnSpPr/>
              <p:nvPr/>
            </p:nvCxnSpPr>
            <p:spPr>
              <a:xfrm rot="10800000">
                <a:off x="5755918" y="6046685"/>
                <a:ext cx="294647" cy="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0" name="Picture 3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0800000">
                <a:off x="6089849" y="5820994"/>
                <a:ext cx="401098" cy="3853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6" name="Flowchart: Summing Junction 103"/>
            <p:cNvSpPr/>
            <p:nvPr/>
          </p:nvSpPr>
          <p:spPr>
            <a:xfrm>
              <a:off x="6616311" y="5762357"/>
              <a:ext cx="618562" cy="585673"/>
            </a:xfrm>
            <a:prstGeom prst="flowChartSummingJunction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7" name="Straight Arrow Connector 126"/>
            <p:cNvCxnSpPr>
              <a:stCxn id="137" idx="3"/>
              <a:endCxn id="119" idx="3"/>
            </p:cNvCxnSpPr>
            <p:nvPr/>
          </p:nvCxnSpPr>
          <p:spPr>
            <a:xfrm flipV="1">
              <a:off x="6421293" y="3658364"/>
              <a:ext cx="283830" cy="31053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Arrow Connector 127"/>
            <p:cNvCxnSpPr>
              <a:stCxn id="145" idx="1"/>
              <a:endCxn id="126" idx="1"/>
            </p:cNvCxnSpPr>
            <p:nvPr/>
          </p:nvCxnSpPr>
          <p:spPr>
            <a:xfrm>
              <a:off x="6421293" y="5522174"/>
              <a:ext cx="285604" cy="32595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Straight Arrow Connector 128"/>
            <p:cNvCxnSpPr>
              <a:endCxn id="126" idx="0"/>
            </p:cNvCxnSpPr>
            <p:nvPr/>
          </p:nvCxnSpPr>
          <p:spPr>
            <a:xfrm flipH="1">
              <a:off x="6925592" y="4313434"/>
              <a:ext cx="439256" cy="144892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Arrow Connector 129"/>
            <p:cNvCxnSpPr>
              <a:stCxn id="145" idx="3"/>
              <a:endCxn id="119" idx="4"/>
            </p:cNvCxnSpPr>
            <p:nvPr/>
          </p:nvCxnSpPr>
          <p:spPr>
            <a:xfrm flipV="1">
              <a:off x="6421293" y="3744134"/>
              <a:ext cx="502524" cy="1492615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Arrow Connector 130"/>
            <p:cNvCxnSpPr>
              <a:stCxn id="137" idx="1"/>
              <a:endCxn id="126" idx="0"/>
            </p:cNvCxnSpPr>
            <p:nvPr/>
          </p:nvCxnSpPr>
          <p:spPr>
            <a:xfrm>
              <a:off x="6421293" y="4254319"/>
              <a:ext cx="504299" cy="150803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Arrow Connector 131"/>
            <p:cNvCxnSpPr>
              <a:stCxn id="149" idx="1"/>
              <a:endCxn id="119" idx="4"/>
            </p:cNvCxnSpPr>
            <p:nvPr/>
          </p:nvCxnSpPr>
          <p:spPr>
            <a:xfrm flipH="1" flipV="1">
              <a:off x="6923818" y="3744134"/>
              <a:ext cx="441030" cy="1442483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Straight Arrow Connector 132"/>
            <p:cNvCxnSpPr>
              <a:stCxn id="141" idx="1"/>
              <a:endCxn id="119" idx="5"/>
            </p:cNvCxnSpPr>
            <p:nvPr/>
          </p:nvCxnSpPr>
          <p:spPr>
            <a:xfrm flipH="1" flipV="1">
              <a:off x="7142512" y="3658364"/>
              <a:ext cx="222336" cy="345156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Arrow Connector 133"/>
            <p:cNvCxnSpPr>
              <a:endCxn id="126" idx="7"/>
            </p:cNvCxnSpPr>
            <p:nvPr/>
          </p:nvCxnSpPr>
          <p:spPr>
            <a:xfrm flipH="1">
              <a:off x="7144286" y="5489638"/>
              <a:ext cx="220562" cy="35848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Rounded Rectangle 134"/>
            <p:cNvSpPr/>
            <p:nvPr/>
          </p:nvSpPr>
          <p:spPr>
            <a:xfrm>
              <a:off x="4804065" y="3019273"/>
              <a:ext cx="4178010" cy="3410102"/>
            </a:xfrm>
            <a:prstGeom prst="round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TextBox 135"/>
            <p:cNvSpPr txBox="1"/>
            <p:nvPr/>
          </p:nvSpPr>
          <p:spPr>
            <a:xfrm>
              <a:off x="7738619" y="2730951"/>
              <a:ext cx="997990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n-lt"/>
                </a:rPr>
                <a:t>Alice’s</a:t>
              </a:r>
            </a:p>
            <a:p>
              <a:r>
                <a:rPr lang="en-US" dirty="0" smtClean="0">
                  <a:latin typeface="+mn-lt"/>
                </a:rPr>
                <a:t>Network</a:t>
              </a:r>
              <a:endParaRPr lang="en-US" dirty="0">
                <a:latin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09200" y="4281323"/>
            <a:ext cx="7418196" cy="2555468"/>
            <a:chOff x="109200" y="3845027"/>
            <a:chExt cx="7418196" cy="2555468"/>
          </a:xfrm>
        </p:grpSpPr>
        <p:grpSp>
          <p:nvGrpSpPr>
            <p:cNvPr id="2" name="Group 1"/>
            <p:cNvGrpSpPr/>
            <p:nvPr/>
          </p:nvGrpSpPr>
          <p:grpSpPr>
            <a:xfrm>
              <a:off x="109200" y="3845027"/>
              <a:ext cx="3336200" cy="2555468"/>
              <a:chOff x="109200" y="3845027"/>
              <a:chExt cx="3336200" cy="2555468"/>
            </a:xfrm>
          </p:grpSpPr>
          <p:grpSp>
            <p:nvGrpSpPr>
              <p:cNvPr id="58" name="Group 57"/>
              <p:cNvGrpSpPr/>
              <p:nvPr/>
            </p:nvGrpSpPr>
            <p:grpSpPr>
              <a:xfrm>
                <a:off x="109200" y="3845027"/>
                <a:ext cx="3336200" cy="2224151"/>
                <a:chOff x="892659" y="4005943"/>
                <a:chExt cx="3947944" cy="2638104"/>
              </a:xfrm>
            </p:grpSpPr>
            <p:grpSp>
              <p:nvGrpSpPr>
                <p:cNvPr id="59" name="Group 58"/>
                <p:cNvGrpSpPr/>
                <p:nvPr/>
              </p:nvGrpSpPr>
              <p:grpSpPr>
                <a:xfrm>
                  <a:off x="1205731" y="5843448"/>
                  <a:ext cx="1761267" cy="642540"/>
                  <a:chOff x="4713401" y="3253627"/>
                  <a:chExt cx="2729737" cy="927847"/>
                </a:xfrm>
              </p:grpSpPr>
              <p:pic>
                <p:nvPicPr>
                  <p:cNvPr id="90" name="Picture 89"/>
                  <p:cNvPicPr>
                    <a:picLocks noChangeAspect="1"/>
                  </p:cNvPicPr>
                  <p:nvPr/>
                </p:nvPicPr>
                <p:blipFill rotWithShape="1">
                  <a:blip r:embed="rId6" cstate="print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37"/>
                  <a:stretch/>
                </p:blipFill>
                <p:spPr>
                  <a:xfrm flipV="1">
                    <a:off x="4880105" y="3830159"/>
                    <a:ext cx="2428876" cy="256066"/>
                  </a:xfrm>
                  <a:prstGeom prst="rect">
                    <a:avLst/>
                  </a:prstGeom>
                </p:spPr>
              </p:pic>
              <p:sp>
                <p:nvSpPr>
                  <p:cNvPr id="91" name="TextBox 90"/>
                  <p:cNvSpPr txBox="1"/>
                  <p:nvPr/>
                </p:nvSpPr>
                <p:spPr>
                  <a:xfrm>
                    <a:off x="4713401" y="3314698"/>
                    <a:ext cx="2729737" cy="68530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  <a:scene3d>
                      <a:camera prst="orthographicFront"/>
                      <a:lightRig rig="flat" dir="tl">
                        <a:rot lat="0" lon="0" rev="6600000"/>
                      </a:lightRig>
                    </a:scene3d>
                    <a:sp3d extrusionH="25400" contourW="8890">
                      <a:bevelT w="38100" h="31750"/>
                      <a:contourClr>
                        <a:schemeClr val="accent2">
                          <a:shade val="75000"/>
                        </a:schemeClr>
                      </a:contourClr>
                    </a:sp3d>
                  </a:bodyPr>
                  <a:lstStyle/>
                  <a:p>
                    <a:pPr algn="ctr"/>
                    <a:r>
                      <a:rPr lang="en-US" sz="2000" b="1" dirty="0" smtClean="0">
                        <a:ln w="11430"/>
                        <a:solidFill>
                          <a:srgbClr val="C00000"/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FlowBoss</a:t>
                    </a:r>
                    <a:endParaRPr lang="en-US" sz="2000" b="1" dirty="0">
                      <a:ln w="11430"/>
                      <a:solidFill>
                        <a:srgbClr val="C00000"/>
                      </a:soli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92" name="Rectangle 91"/>
                  <p:cNvSpPr/>
                  <p:nvPr/>
                </p:nvSpPr>
                <p:spPr>
                  <a:xfrm>
                    <a:off x="4892140" y="3253627"/>
                    <a:ext cx="2398735" cy="927847"/>
                  </a:xfrm>
                  <a:prstGeom prst="rect">
                    <a:avLst/>
                  </a:prstGeom>
                  <a:noFill/>
                  <a:ln w="19050">
                    <a:solidFill>
                      <a:schemeClr val="bg2">
                        <a:lumMod val="25000"/>
                      </a:schemeClr>
                    </a:solidFill>
                  </a:ln>
                  <a:effectLst>
                    <a:outerShdw blurRad="50800" dist="38100" dir="8100000" algn="tr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400"/>
                  </a:p>
                </p:txBody>
              </p:sp>
            </p:grpSp>
            <p:sp>
              <p:nvSpPr>
                <p:cNvPr id="62" name="Rectangle 61"/>
                <p:cNvSpPr/>
                <p:nvPr/>
              </p:nvSpPr>
              <p:spPr>
                <a:xfrm>
                  <a:off x="3509254" y="4189053"/>
                  <a:ext cx="1209514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63" name="Rectangle 62"/>
                <p:cNvSpPr/>
                <p:nvPr/>
              </p:nvSpPr>
              <p:spPr>
                <a:xfrm>
                  <a:off x="1296594" y="5271173"/>
                  <a:ext cx="1547030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64" name="TextBox 63"/>
                <p:cNvSpPr txBox="1"/>
                <p:nvPr/>
              </p:nvSpPr>
              <p:spPr>
                <a:xfrm>
                  <a:off x="1462036" y="5330551"/>
                  <a:ext cx="1253189" cy="401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 smtClean="0">
                      <a:latin typeface="+mn-lt"/>
                    </a:rPr>
                    <a:t>BotHunter</a:t>
                  </a:r>
                  <a:endParaRPr lang="en-US" sz="1600" dirty="0">
                    <a:latin typeface="+mn-lt"/>
                  </a:endParaRPr>
                </a:p>
              </p:txBody>
            </p:sp>
            <p:grpSp>
              <p:nvGrpSpPr>
                <p:cNvPr id="67" name="Group 66"/>
                <p:cNvGrpSpPr/>
                <p:nvPr/>
              </p:nvGrpSpPr>
              <p:grpSpPr>
                <a:xfrm>
                  <a:off x="3481538" y="5285695"/>
                  <a:ext cx="1202585" cy="1283182"/>
                  <a:chOff x="3561862" y="5074044"/>
                  <a:chExt cx="1365662" cy="1419938"/>
                </a:xfrm>
              </p:grpSpPr>
              <p:sp>
                <p:nvSpPr>
                  <p:cNvPr id="81" name="Rounded Rectangle 80"/>
                  <p:cNvSpPr/>
                  <p:nvPr/>
                </p:nvSpPr>
                <p:spPr>
                  <a:xfrm>
                    <a:off x="3618425" y="5803273"/>
                    <a:ext cx="1258785" cy="672059"/>
                  </a:xfrm>
                  <a:prstGeom prst="roundRect">
                    <a:avLst/>
                  </a:prstGeom>
                  <a:solidFill>
                    <a:schemeClr val="accent6">
                      <a:lumMod val="60000"/>
                      <a:lumOff val="40000"/>
                    </a:schemeClr>
                  </a:solidFill>
                  <a:ln>
                    <a:noFill/>
                  </a:ln>
                  <a:effectLst>
                    <a:outerShdw blurRad="57785" dist="33020" dir="3180000" algn="ctr">
                      <a:srgbClr val="000000">
                        <a:alpha val="30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rightRoom" dir="t">
                      <a:rot lat="0" lon="0" rev="600000"/>
                    </a:lightRig>
                  </a:scene3d>
                  <a:sp3d prstMaterial="metal">
                    <a:bevelT w="38100" h="57150" prst="angle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/>
                  </a:p>
                </p:txBody>
              </p:sp>
              <p:sp>
                <p:nvSpPr>
                  <p:cNvPr id="82" name="TextBox 81"/>
                  <p:cNvSpPr txBox="1"/>
                  <p:nvPr/>
                </p:nvSpPr>
                <p:spPr>
                  <a:xfrm>
                    <a:off x="3591542" y="5776007"/>
                    <a:ext cx="1277821" cy="34337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100" b="1" dirty="0" smtClean="0">
                        <a:latin typeface="+mn-lt"/>
                      </a:rPr>
                      <a:t>SE-Floodlight</a:t>
                    </a:r>
                    <a:endParaRPr lang="en-US" sz="1100" b="1" dirty="0">
                      <a:latin typeface="+mn-lt"/>
                    </a:endParaRPr>
                  </a:p>
                </p:txBody>
              </p:sp>
              <p:sp>
                <p:nvSpPr>
                  <p:cNvPr id="83" name="TextBox 82"/>
                  <p:cNvSpPr txBox="1"/>
                  <p:nvPr/>
                </p:nvSpPr>
                <p:spPr>
                  <a:xfrm>
                    <a:off x="3772410" y="5968826"/>
                    <a:ext cx="971964" cy="52515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en-US" sz="1000" dirty="0" smtClean="0">
                        <a:latin typeface="+mn-lt"/>
                      </a:rPr>
                      <a:t>OpenFlow</a:t>
                    </a:r>
                  </a:p>
                  <a:p>
                    <a:pPr algn="ctr"/>
                    <a:r>
                      <a:rPr lang="en-US" sz="1000" dirty="0" smtClean="0">
                        <a:latin typeface="+mn-lt"/>
                      </a:rPr>
                      <a:t>Controller</a:t>
                    </a:r>
                    <a:endParaRPr lang="en-US" sz="1000" dirty="0">
                      <a:latin typeface="+mn-lt"/>
                    </a:endParaRPr>
                  </a:p>
                </p:txBody>
              </p:sp>
              <p:sp>
                <p:nvSpPr>
                  <p:cNvPr id="84" name="Rounded Rectangle 83"/>
                  <p:cNvSpPr/>
                  <p:nvPr/>
                </p:nvSpPr>
                <p:spPr>
                  <a:xfrm>
                    <a:off x="3606551" y="5074044"/>
                    <a:ext cx="1270659" cy="665018"/>
                  </a:xfrm>
                  <a:prstGeom prst="roundRect">
                    <a:avLst/>
                  </a:prstGeom>
                  <a:solidFill>
                    <a:schemeClr val="accent3">
                      <a:lumMod val="50000"/>
                    </a:schemeClr>
                  </a:solidFill>
                  <a:ln>
                    <a:noFill/>
                  </a:ln>
                  <a:effectLst>
                    <a:outerShdw blurRad="57785" dist="33020" dir="3180000" algn="ctr">
                      <a:srgbClr val="000000">
                        <a:alpha val="30000"/>
                      </a:srgbClr>
                    </a:outerShdw>
                  </a:effectLst>
                  <a:scene3d>
                    <a:camera prst="orthographicFront">
                      <a:rot lat="0" lon="0" rev="0"/>
                    </a:camera>
                    <a:lightRig rig="brightRoom" dir="t">
                      <a:rot lat="0" lon="0" rev="600000"/>
                    </a:lightRig>
                  </a:scene3d>
                  <a:sp3d prstMaterial="metal">
                    <a:bevelT w="38100" h="57150" prst="angle"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 sz="105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89" name="TextBox 88"/>
                  <p:cNvSpPr txBox="1"/>
                  <p:nvPr/>
                </p:nvSpPr>
                <p:spPr>
                  <a:xfrm>
                    <a:off x="3561862" y="5102048"/>
                    <a:ext cx="1365662" cy="60594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b="1" dirty="0" smtClean="0">
                        <a:solidFill>
                          <a:schemeClr val="bg1"/>
                        </a:solidFill>
                        <a:latin typeface="Calibri"/>
                      </a:rPr>
                      <a:t>SDN Security</a:t>
                    </a:r>
                  </a:p>
                  <a:p>
                    <a:pPr algn="ctr"/>
                    <a:r>
                      <a:rPr lang="en-US" sz="1200" b="1" dirty="0" smtClean="0">
                        <a:solidFill>
                          <a:schemeClr val="bg1"/>
                        </a:solidFill>
                        <a:latin typeface="Calibri"/>
                      </a:rPr>
                      <a:t>Actuator</a:t>
                    </a:r>
                    <a:endParaRPr lang="en-US" sz="1200" b="1" dirty="0">
                      <a:solidFill>
                        <a:schemeClr val="bg1"/>
                      </a:solidFill>
                      <a:latin typeface="Calibri"/>
                    </a:endParaRPr>
                  </a:p>
                </p:txBody>
              </p:sp>
            </p:grpSp>
            <p:sp>
              <p:nvSpPr>
                <p:cNvPr id="68" name="TextBox 67"/>
                <p:cNvSpPr txBox="1"/>
                <p:nvPr/>
              </p:nvSpPr>
              <p:spPr>
                <a:xfrm>
                  <a:off x="3569390" y="4213818"/>
                  <a:ext cx="1007653" cy="4015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600" dirty="0" smtClean="0">
                      <a:latin typeface="+mn-lt"/>
                    </a:rPr>
                    <a:t>SRIFlow</a:t>
                  </a:r>
                  <a:endParaRPr lang="en-US" sz="1600" dirty="0">
                    <a:latin typeface="+mn-lt"/>
                  </a:endParaRPr>
                </a:p>
              </p:txBody>
            </p:sp>
            <p:sp>
              <p:nvSpPr>
                <p:cNvPr id="70" name="Rectangle 69"/>
                <p:cNvSpPr/>
                <p:nvPr/>
              </p:nvSpPr>
              <p:spPr>
                <a:xfrm>
                  <a:off x="892659" y="4005943"/>
                  <a:ext cx="3947944" cy="2638104"/>
                </a:xfrm>
                <a:prstGeom prst="rect">
                  <a:avLst/>
                </a:prstGeom>
                <a:noFill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600"/>
                </a:p>
              </p:txBody>
            </p:sp>
            <p:sp>
              <p:nvSpPr>
                <p:cNvPr id="72" name="Rectangle 71"/>
                <p:cNvSpPr/>
                <p:nvPr/>
              </p:nvSpPr>
              <p:spPr>
                <a:xfrm>
                  <a:off x="1318366" y="4643117"/>
                  <a:ext cx="1547030" cy="572987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3" name="TextBox 72"/>
                <p:cNvSpPr txBox="1"/>
                <p:nvPr/>
              </p:nvSpPr>
              <p:spPr>
                <a:xfrm>
                  <a:off x="1545058" y="4568783"/>
                  <a:ext cx="1064562" cy="6936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600" dirty="0" smtClean="0">
                      <a:latin typeface="+mn-lt"/>
                    </a:rPr>
                    <a:t>Impact</a:t>
                  </a:r>
                </a:p>
                <a:p>
                  <a:pPr algn="ctr"/>
                  <a:r>
                    <a:rPr lang="en-US" sz="1600" dirty="0" smtClean="0">
                      <a:latin typeface="+mn-lt"/>
                    </a:rPr>
                    <a:t>Modeler</a:t>
                  </a:r>
                  <a:endParaRPr lang="en-US" sz="1600" dirty="0">
                    <a:latin typeface="+mn-lt"/>
                  </a:endParaRPr>
                </a:p>
              </p:txBody>
            </p:sp>
            <p:sp>
              <p:nvSpPr>
                <p:cNvPr id="74" name="Rectangle 73"/>
                <p:cNvSpPr/>
                <p:nvPr/>
              </p:nvSpPr>
              <p:spPr>
                <a:xfrm>
                  <a:off x="3512586" y="4755112"/>
                  <a:ext cx="1215402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5" name="TextBox 74"/>
                <p:cNvSpPr txBox="1"/>
                <p:nvPr/>
              </p:nvSpPr>
              <p:spPr>
                <a:xfrm>
                  <a:off x="3473660" y="4713545"/>
                  <a:ext cx="1265638" cy="54758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200" dirty="0" smtClean="0">
                      <a:latin typeface="+mn-lt"/>
                    </a:rPr>
                    <a:t>Legacy Router</a:t>
                  </a:r>
                </a:p>
                <a:p>
                  <a:pPr algn="ctr"/>
                  <a:r>
                    <a:rPr lang="en-US" sz="1200" dirty="0" err="1" smtClean="0">
                      <a:latin typeface="+mn-lt"/>
                    </a:rPr>
                    <a:t>RestAPI</a:t>
                  </a:r>
                  <a:endParaRPr lang="en-US" sz="1200" dirty="0">
                    <a:latin typeface="+mn-lt"/>
                  </a:endParaRPr>
                </a:p>
              </p:txBody>
            </p:sp>
            <p:sp>
              <p:nvSpPr>
                <p:cNvPr id="76" name="Rectangle 75"/>
                <p:cNvSpPr/>
                <p:nvPr/>
              </p:nvSpPr>
              <p:spPr>
                <a:xfrm>
                  <a:off x="1340137" y="4117287"/>
                  <a:ext cx="1547030" cy="486269"/>
                </a:xfrm>
                <a:prstGeom prst="rect">
                  <a:avLst/>
                </a:prstGeom>
                <a:noFill/>
                <a:ln w="19050">
                  <a:solidFill>
                    <a:schemeClr val="bg2">
                      <a:lumMod val="25000"/>
                    </a:schemeClr>
                  </a:solidFill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400"/>
                </a:p>
              </p:txBody>
            </p:sp>
            <p:sp>
              <p:nvSpPr>
                <p:cNvPr id="77" name="TextBox 76"/>
                <p:cNvSpPr txBox="1"/>
                <p:nvPr/>
              </p:nvSpPr>
              <p:spPr>
                <a:xfrm>
                  <a:off x="1451080" y="4026028"/>
                  <a:ext cx="1356691" cy="62060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en-US" sz="1400" dirty="0" smtClean="0">
                      <a:latin typeface="+mn-lt"/>
                    </a:rPr>
                    <a:t>Intent/Query</a:t>
                  </a:r>
                </a:p>
                <a:p>
                  <a:pPr algn="ctr"/>
                  <a:r>
                    <a:rPr lang="en-US" sz="1400" dirty="0" smtClean="0">
                      <a:latin typeface="+mn-lt"/>
                    </a:rPr>
                    <a:t>Analyzer</a:t>
                  </a:r>
                  <a:endParaRPr lang="en-US" sz="1400" dirty="0">
                    <a:latin typeface="+mn-lt"/>
                  </a:endParaRPr>
                </a:p>
              </p:txBody>
            </p:sp>
          </p:grpSp>
          <p:sp>
            <p:nvSpPr>
              <p:cNvPr id="93" name="TextBox 92"/>
              <p:cNvSpPr txBox="1"/>
              <p:nvPr/>
            </p:nvSpPr>
            <p:spPr>
              <a:xfrm>
                <a:off x="861067" y="6061941"/>
                <a:ext cx="181002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dirty="0" smtClean="0"/>
                  <a:t>Netasha Server</a:t>
                </a:r>
                <a:endParaRPr lang="en-US" sz="1600" b="1" dirty="0"/>
              </a:p>
            </p:txBody>
          </p:sp>
        </p:grpSp>
        <p:grpSp>
          <p:nvGrpSpPr>
            <p:cNvPr id="153" name="Group 152"/>
            <p:cNvGrpSpPr/>
            <p:nvPr/>
          </p:nvGrpSpPr>
          <p:grpSpPr>
            <a:xfrm>
              <a:off x="3433207" y="4313433"/>
              <a:ext cx="4094189" cy="864202"/>
              <a:chOff x="3433207" y="4313433"/>
              <a:chExt cx="4094189" cy="864202"/>
            </a:xfrm>
          </p:grpSpPr>
          <p:cxnSp>
            <p:nvCxnSpPr>
              <p:cNvPr id="154" name="Elbow Connector 153"/>
              <p:cNvCxnSpPr/>
              <p:nvPr/>
            </p:nvCxnSpPr>
            <p:spPr>
              <a:xfrm rot="5400000">
                <a:off x="4649732" y="3108128"/>
                <a:ext cx="404422" cy="281503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Elbow Connector 154"/>
              <p:cNvCxnSpPr/>
              <p:nvPr/>
            </p:nvCxnSpPr>
            <p:spPr>
              <a:xfrm rot="16200000" flipV="1">
                <a:off x="4680957" y="3599133"/>
                <a:ext cx="347583" cy="2809422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Elbow Connector 155"/>
              <p:cNvCxnSpPr/>
              <p:nvPr/>
            </p:nvCxnSpPr>
            <p:spPr>
              <a:xfrm rot="16200000" flipV="1">
                <a:off x="5305976" y="2906795"/>
                <a:ext cx="359158" cy="4082255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Elbow Connector 156"/>
              <p:cNvCxnSpPr/>
              <p:nvPr/>
            </p:nvCxnSpPr>
            <p:spPr>
              <a:xfrm rot="5400000">
                <a:off x="5252683" y="2510460"/>
                <a:ext cx="455238" cy="4094189"/>
              </a:xfrm>
              <a:prstGeom prst="bentConnector2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Rectangle 3"/>
          <p:cNvSpPr/>
          <p:nvPr/>
        </p:nvSpPr>
        <p:spPr>
          <a:xfrm>
            <a:off x="5048250" y="3724275"/>
            <a:ext cx="238125" cy="10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/>
          <p:cNvSpPr/>
          <p:nvPr/>
        </p:nvSpPr>
        <p:spPr>
          <a:xfrm>
            <a:off x="5052644" y="4997701"/>
            <a:ext cx="238125" cy="104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7644" y="1215976"/>
            <a:ext cx="963464" cy="1519038"/>
          </a:xfrm>
          <a:prstGeom prst="rect">
            <a:avLst/>
          </a:prstGeom>
        </p:spPr>
      </p:pic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82588" y="274638"/>
            <a:ext cx="8229600" cy="792725"/>
          </a:xfrm>
        </p:spPr>
        <p:txBody>
          <a:bodyPr/>
          <a:lstStyle/>
          <a:p>
            <a:r>
              <a:rPr lang="en-US" dirty="0" smtClean="0"/>
              <a:t>Current Research: </a:t>
            </a:r>
            <a:r>
              <a:rPr lang="en-US" dirty="0" err="1" smtClean="0"/>
              <a:t>Netasha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489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0" y="777062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chemeClr val="tx1">
                    <a:lumMod val="50000"/>
                  </a:schemeClr>
                </a:solidFill>
              </a:rPr>
              <a:t>Netasha’s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lang="en-US" sz="3200" b="1" dirty="0" smtClean="0">
                <a:solidFill>
                  <a:schemeClr val="tx1">
                    <a:lumMod val="50000"/>
                  </a:schemeClr>
                </a:solidFill>
              </a:rPr>
              <a:t>Scope of Knowledge </a:t>
            </a:r>
            <a:endParaRPr lang="en-US" sz="3200" b="1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 rot="2559845">
            <a:off x="5682249" y="1807240"/>
            <a:ext cx="16959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Tracking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Asset</a:t>
            </a:r>
            <a:r>
              <a:rPr lang="en-US" sz="2400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Status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19494592">
            <a:off x="5733684" y="5426031"/>
            <a:ext cx="20252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Impact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Understanding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62548" y="3462318"/>
            <a:ext cx="19236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Monitors &amp;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Event Triggers</a:t>
            </a:r>
          </a:p>
        </p:txBody>
      </p:sp>
      <p:sp>
        <p:nvSpPr>
          <p:cNvPr id="24" name="TextBox 23"/>
          <p:cNvSpPr txBox="1"/>
          <p:nvPr/>
        </p:nvSpPr>
        <p:spPr>
          <a:xfrm rot="19665820">
            <a:off x="1445730" y="1768328"/>
            <a:ext cx="2138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Query Past &amp;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Present Activity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 rot="2166054">
            <a:off x="1310334" y="5337850"/>
            <a:ext cx="22375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User-Knowledge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Coordination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00578" y="3365123"/>
            <a:ext cx="16195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Manipulate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Flows and </a:t>
            </a:r>
          </a:p>
          <a:p>
            <a:pPr algn="ctr"/>
            <a:r>
              <a:rPr lang="en-US" sz="2400" dirty="0" smtClean="0">
                <a:solidFill>
                  <a:schemeClr val="bg2">
                    <a:lumMod val="50000"/>
                  </a:schemeClr>
                </a:solidFill>
              </a:rPr>
              <a:t>Topology</a:t>
            </a:r>
            <a:endParaRPr lang="en-US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466332" y="2241289"/>
            <a:ext cx="4370886" cy="4356937"/>
            <a:chOff x="2726107" y="2241290"/>
            <a:chExt cx="3942651" cy="3899248"/>
          </a:xfrm>
        </p:grpSpPr>
        <p:sp>
          <p:nvSpPr>
            <p:cNvPr id="6" name="Oval 5"/>
            <p:cNvSpPr/>
            <p:nvPr/>
          </p:nvSpPr>
          <p:spPr>
            <a:xfrm rot="10800000">
              <a:off x="2889688" y="2241290"/>
              <a:ext cx="3649672" cy="3553841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7" name="Oval 6"/>
            <p:cNvSpPr/>
            <p:nvPr/>
          </p:nvSpPr>
          <p:spPr>
            <a:xfrm rot="10800000">
              <a:off x="3017466" y="2416985"/>
              <a:ext cx="3362169" cy="3234395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8" name="Oval 7"/>
            <p:cNvSpPr/>
            <p:nvPr/>
          </p:nvSpPr>
          <p:spPr>
            <a:xfrm rot="10800000">
              <a:off x="3161218" y="2544763"/>
              <a:ext cx="3098626" cy="2986824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9" name="Isosceles Triangle 8"/>
            <p:cNvSpPr/>
            <p:nvPr/>
          </p:nvSpPr>
          <p:spPr>
            <a:xfrm rot="14013752">
              <a:off x="5080767" y="2309690"/>
              <a:ext cx="1030214" cy="21457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0" name="Isosceles Triangle 9"/>
            <p:cNvSpPr/>
            <p:nvPr/>
          </p:nvSpPr>
          <p:spPr>
            <a:xfrm rot="7263413">
              <a:off x="3283884" y="2373580"/>
              <a:ext cx="1030214" cy="2145768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1" name="Isosceles Triangle 10"/>
            <p:cNvSpPr/>
            <p:nvPr/>
          </p:nvSpPr>
          <p:spPr>
            <a:xfrm>
              <a:off x="4226251" y="3994768"/>
              <a:ext cx="1030214" cy="2145770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2" name="Freeform 11"/>
            <p:cNvSpPr/>
            <p:nvPr/>
          </p:nvSpPr>
          <p:spPr>
            <a:xfrm rot="10800000">
              <a:off x="5165742" y="3279490"/>
              <a:ext cx="1389591" cy="2475709"/>
            </a:xfrm>
            <a:custGeom>
              <a:avLst/>
              <a:gdLst>
                <a:gd name="connsiteX0" fmla="*/ 1657350 w 1657350"/>
                <a:gd name="connsiteY0" fmla="*/ 0 h 2952750"/>
                <a:gd name="connsiteX1" fmla="*/ 1571625 w 1657350"/>
                <a:gd name="connsiteY1" fmla="*/ 28575 h 2952750"/>
                <a:gd name="connsiteX2" fmla="*/ 1533525 w 1657350"/>
                <a:gd name="connsiteY2" fmla="*/ 38100 h 2952750"/>
                <a:gd name="connsiteX3" fmla="*/ 1476375 w 1657350"/>
                <a:gd name="connsiteY3" fmla="*/ 57150 h 2952750"/>
                <a:gd name="connsiteX4" fmla="*/ 1447800 w 1657350"/>
                <a:gd name="connsiteY4" fmla="*/ 66675 h 2952750"/>
                <a:gd name="connsiteX5" fmla="*/ 1419225 w 1657350"/>
                <a:gd name="connsiteY5" fmla="*/ 85725 h 2952750"/>
                <a:gd name="connsiteX6" fmla="*/ 1352550 w 1657350"/>
                <a:gd name="connsiteY6" fmla="*/ 104775 h 2952750"/>
                <a:gd name="connsiteX7" fmla="*/ 1323975 w 1657350"/>
                <a:gd name="connsiteY7" fmla="*/ 114300 h 2952750"/>
                <a:gd name="connsiteX8" fmla="*/ 1295400 w 1657350"/>
                <a:gd name="connsiteY8" fmla="*/ 142875 h 2952750"/>
                <a:gd name="connsiteX9" fmla="*/ 1266825 w 1657350"/>
                <a:gd name="connsiteY9" fmla="*/ 152400 h 2952750"/>
                <a:gd name="connsiteX10" fmla="*/ 1238250 w 1657350"/>
                <a:gd name="connsiteY10" fmla="*/ 171450 h 2952750"/>
                <a:gd name="connsiteX11" fmla="*/ 1209675 w 1657350"/>
                <a:gd name="connsiteY11" fmla="*/ 180975 h 2952750"/>
                <a:gd name="connsiteX12" fmla="*/ 1171575 w 1657350"/>
                <a:gd name="connsiteY12" fmla="*/ 200025 h 2952750"/>
                <a:gd name="connsiteX13" fmla="*/ 1114425 w 1657350"/>
                <a:gd name="connsiteY13" fmla="*/ 247650 h 2952750"/>
                <a:gd name="connsiteX14" fmla="*/ 1038225 w 1657350"/>
                <a:gd name="connsiteY14" fmla="*/ 266700 h 2952750"/>
                <a:gd name="connsiteX15" fmla="*/ 981075 w 1657350"/>
                <a:gd name="connsiteY15" fmla="*/ 295275 h 2952750"/>
                <a:gd name="connsiteX16" fmla="*/ 962025 w 1657350"/>
                <a:gd name="connsiteY16" fmla="*/ 323850 h 2952750"/>
                <a:gd name="connsiteX17" fmla="*/ 904875 w 1657350"/>
                <a:gd name="connsiteY17" fmla="*/ 342900 h 2952750"/>
                <a:gd name="connsiteX18" fmla="*/ 895350 w 1657350"/>
                <a:gd name="connsiteY18" fmla="*/ 371475 h 2952750"/>
                <a:gd name="connsiteX19" fmla="*/ 866775 w 1657350"/>
                <a:gd name="connsiteY19" fmla="*/ 381000 h 2952750"/>
                <a:gd name="connsiteX20" fmla="*/ 800100 w 1657350"/>
                <a:gd name="connsiteY20" fmla="*/ 409575 h 2952750"/>
                <a:gd name="connsiteX21" fmla="*/ 771525 w 1657350"/>
                <a:gd name="connsiteY21" fmla="*/ 428625 h 2952750"/>
                <a:gd name="connsiteX22" fmla="*/ 762000 w 1657350"/>
                <a:gd name="connsiteY22" fmla="*/ 457200 h 2952750"/>
                <a:gd name="connsiteX23" fmla="*/ 704850 w 1657350"/>
                <a:gd name="connsiteY23" fmla="*/ 495300 h 2952750"/>
                <a:gd name="connsiteX24" fmla="*/ 638175 w 1657350"/>
                <a:gd name="connsiteY24" fmla="*/ 542925 h 2952750"/>
                <a:gd name="connsiteX25" fmla="*/ 619125 w 1657350"/>
                <a:gd name="connsiteY25" fmla="*/ 581025 h 2952750"/>
                <a:gd name="connsiteX26" fmla="*/ 561975 w 1657350"/>
                <a:gd name="connsiteY26" fmla="*/ 619125 h 2952750"/>
                <a:gd name="connsiteX27" fmla="*/ 542925 w 1657350"/>
                <a:gd name="connsiteY27" fmla="*/ 647700 h 2952750"/>
                <a:gd name="connsiteX28" fmla="*/ 523875 w 1657350"/>
                <a:gd name="connsiteY28" fmla="*/ 704850 h 2952750"/>
                <a:gd name="connsiteX29" fmla="*/ 495300 w 1657350"/>
                <a:gd name="connsiteY29" fmla="*/ 733425 h 2952750"/>
                <a:gd name="connsiteX30" fmla="*/ 447675 w 1657350"/>
                <a:gd name="connsiteY30" fmla="*/ 819150 h 2952750"/>
                <a:gd name="connsiteX31" fmla="*/ 419100 w 1657350"/>
                <a:gd name="connsiteY31" fmla="*/ 828675 h 2952750"/>
                <a:gd name="connsiteX32" fmla="*/ 400050 w 1657350"/>
                <a:gd name="connsiteY32" fmla="*/ 857250 h 2952750"/>
                <a:gd name="connsiteX33" fmla="*/ 371475 w 1657350"/>
                <a:gd name="connsiteY33" fmla="*/ 885825 h 2952750"/>
                <a:gd name="connsiteX34" fmla="*/ 361950 w 1657350"/>
                <a:gd name="connsiteY34" fmla="*/ 914400 h 2952750"/>
                <a:gd name="connsiteX35" fmla="*/ 323850 w 1657350"/>
                <a:gd name="connsiteY35" fmla="*/ 971550 h 2952750"/>
                <a:gd name="connsiteX36" fmla="*/ 314325 w 1657350"/>
                <a:gd name="connsiteY36" fmla="*/ 1000125 h 2952750"/>
                <a:gd name="connsiteX37" fmla="*/ 304800 w 1657350"/>
                <a:gd name="connsiteY37" fmla="*/ 1038225 h 2952750"/>
                <a:gd name="connsiteX38" fmla="*/ 266700 w 1657350"/>
                <a:gd name="connsiteY38" fmla="*/ 1104900 h 2952750"/>
                <a:gd name="connsiteX39" fmla="*/ 257175 w 1657350"/>
                <a:gd name="connsiteY39" fmla="*/ 1133475 h 2952750"/>
                <a:gd name="connsiteX40" fmla="*/ 228600 w 1657350"/>
                <a:gd name="connsiteY40" fmla="*/ 1152525 h 2952750"/>
                <a:gd name="connsiteX41" fmla="*/ 171450 w 1657350"/>
                <a:gd name="connsiteY41" fmla="*/ 1200150 h 2952750"/>
                <a:gd name="connsiteX42" fmla="*/ 142875 w 1657350"/>
                <a:gd name="connsiteY42" fmla="*/ 1285875 h 2952750"/>
                <a:gd name="connsiteX43" fmla="*/ 133350 w 1657350"/>
                <a:gd name="connsiteY43" fmla="*/ 1314450 h 2952750"/>
                <a:gd name="connsiteX44" fmla="*/ 123825 w 1657350"/>
                <a:gd name="connsiteY44" fmla="*/ 1419225 h 2952750"/>
                <a:gd name="connsiteX45" fmla="*/ 114300 w 1657350"/>
                <a:gd name="connsiteY45" fmla="*/ 1457325 h 2952750"/>
                <a:gd name="connsiteX46" fmla="*/ 85725 w 1657350"/>
                <a:gd name="connsiteY46" fmla="*/ 1476375 h 2952750"/>
                <a:gd name="connsiteX47" fmla="*/ 66675 w 1657350"/>
                <a:gd name="connsiteY47" fmla="*/ 1533525 h 2952750"/>
                <a:gd name="connsiteX48" fmla="*/ 47625 w 1657350"/>
                <a:gd name="connsiteY48" fmla="*/ 1619250 h 2952750"/>
                <a:gd name="connsiteX49" fmla="*/ 38100 w 1657350"/>
                <a:gd name="connsiteY49" fmla="*/ 1704975 h 2952750"/>
                <a:gd name="connsiteX50" fmla="*/ 19050 w 1657350"/>
                <a:gd name="connsiteY50" fmla="*/ 1819275 h 2952750"/>
                <a:gd name="connsiteX51" fmla="*/ 0 w 1657350"/>
                <a:gd name="connsiteY51" fmla="*/ 1990725 h 2952750"/>
                <a:gd name="connsiteX52" fmla="*/ 9525 w 1657350"/>
                <a:gd name="connsiteY52" fmla="*/ 2238375 h 2952750"/>
                <a:gd name="connsiteX53" fmla="*/ 19050 w 1657350"/>
                <a:gd name="connsiteY53" fmla="*/ 2276475 h 2952750"/>
                <a:gd name="connsiteX54" fmla="*/ 28575 w 1657350"/>
                <a:gd name="connsiteY54" fmla="*/ 2352675 h 2952750"/>
                <a:gd name="connsiteX55" fmla="*/ 38100 w 1657350"/>
                <a:gd name="connsiteY55" fmla="*/ 2409825 h 2952750"/>
                <a:gd name="connsiteX56" fmla="*/ 57150 w 1657350"/>
                <a:gd name="connsiteY56" fmla="*/ 2562225 h 2952750"/>
                <a:gd name="connsiteX57" fmla="*/ 66675 w 1657350"/>
                <a:gd name="connsiteY57" fmla="*/ 2600325 h 2952750"/>
                <a:gd name="connsiteX58" fmla="*/ 85725 w 1657350"/>
                <a:gd name="connsiteY58" fmla="*/ 2628900 h 2952750"/>
                <a:gd name="connsiteX59" fmla="*/ 114300 w 1657350"/>
                <a:gd name="connsiteY59" fmla="*/ 2733675 h 2952750"/>
                <a:gd name="connsiteX60" fmla="*/ 133350 w 1657350"/>
                <a:gd name="connsiteY60" fmla="*/ 2819400 h 2952750"/>
                <a:gd name="connsiteX61" fmla="*/ 152400 w 1657350"/>
                <a:gd name="connsiteY61" fmla="*/ 2847975 h 2952750"/>
                <a:gd name="connsiteX62" fmla="*/ 200025 w 1657350"/>
                <a:gd name="connsiteY62" fmla="*/ 2924175 h 2952750"/>
                <a:gd name="connsiteX63" fmla="*/ 209550 w 1657350"/>
                <a:gd name="connsiteY63" fmla="*/ 2952750 h 2952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1657350" h="2952750">
                  <a:moveTo>
                    <a:pt x="1657350" y="0"/>
                  </a:moveTo>
                  <a:cubicBezTo>
                    <a:pt x="1520438" y="22819"/>
                    <a:pt x="1656855" y="-7952"/>
                    <a:pt x="1571625" y="28575"/>
                  </a:cubicBezTo>
                  <a:cubicBezTo>
                    <a:pt x="1559593" y="33732"/>
                    <a:pt x="1546064" y="34338"/>
                    <a:pt x="1533525" y="38100"/>
                  </a:cubicBezTo>
                  <a:cubicBezTo>
                    <a:pt x="1514291" y="43870"/>
                    <a:pt x="1495425" y="50800"/>
                    <a:pt x="1476375" y="57150"/>
                  </a:cubicBezTo>
                  <a:cubicBezTo>
                    <a:pt x="1466850" y="60325"/>
                    <a:pt x="1456154" y="61106"/>
                    <a:pt x="1447800" y="66675"/>
                  </a:cubicBezTo>
                  <a:cubicBezTo>
                    <a:pt x="1438275" y="73025"/>
                    <a:pt x="1429464" y="80605"/>
                    <a:pt x="1419225" y="85725"/>
                  </a:cubicBezTo>
                  <a:cubicBezTo>
                    <a:pt x="1404000" y="93338"/>
                    <a:pt x="1366792" y="100706"/>
                    <a:pt x="1352550" y="104775"/>
                  </a:cubicBezTo>
                  <a:cubicBezTo>
                    <a:pt x="1342896" y="107533"/>
                    <a:pt x="1333500" y="111125"/>
                    <a:pt x="1323975" y="114300"/>
                  </a:cubicBezTo>
                  <a:cubicBezTo>
                    <a:pt x="1314450" y="123825"/>
                    <a:pt x="1306608" y="135403"/>
                    <a:pt x="1295400" y="142875"/>
                  </a:cubicBezTo>
                  <a:cubicBezTo>
                    <a:pt x="1287046" y="148444"/>
                    <a:pt x="1275805" y="147910"/>
                    <a:pt x="1266825" y="152400"/>
                  </a:cubicBezTo>
                  <a:cubicBezTo>
                    <a:pt x="1256586" y="157520"/>
                    <a:pt x="1248489" y="166330"/>
                    <a:pt x="1238250" y="171450"/>
                  </a:cubicBezTo>
                  <a:cubicBezTo>
                    <a:pt x="1229270" y="175940"/>
                    <a:pt x="1218903" y="177020"/>
                    <a:pt x="1209675" y="180975"/>
                  </a:cubicBezTo>
                  <a:cubicBezTo>
                    <a:pt x="1196624" y="186568"/>
                    <a:pt x="1183903" y="192980"/>
                    <a:pt x="1171575" y="200025"/>
                  </a:cubicBezTo>
                  <a:cubicBezTo>
                    <a:pt x="1062504" y="262351"/>
                    <a:pt x="1232626" y="168849"/>
                    <a:pt x="1114425" y="247650"/>
                  </a:cubicBezTo>
                  <a:cubicBezTo>
                    <a:pt x="1101361" y="256359"/>
                    <a:pt x="1045919" y="264776"/>
                    <a:pt x="1038225" y="266700"/>
                  </a:cubicBezTo>
                  <a:cubicBezTo>
                    <a:pt x="1006677" y="274587"/>
                    <a:pt x="1009011" y="276651"/>
                    <a:pt x="981075" y="295275"/>
                  </a:cubicBezTo>
                  <a:cubicBezTo>
                    <a:pt x="974725" y="304800"/>
                    <a:pt x="971733" y="317783"/>
                    <a:pt x="962025" y="323850"/>
                  </a:cubicBezTo>
                  <a:cubicBezTo>
                    <a:pt x="944997" y="334493"/>
                    <a:pt x="904875" y="342900"/>
                    <a:pt x="904875" y="342900"/>
                  </a:cubicBezTo>
                  <a:cubicBezTo>
                    <a:pt x="901700" y="352425"/>
                    <a:pt x="902450" y="364375"/>
                    <a:pt x="895350" y="371475"/>
                  </a:cubicBezTo>
                  <a:cubicBezTo>
                    <a:pt x="888250" y="378575"/>
                    <a:pt x="875755" y="376510"/>
                    <a:pt x="866775" y="381000"/>
                  </a:cubicBezTo>
                  <a:cubicBezTo>
                    <a:pt x="800996" y="413889"/>
                    <a:pt x="879394" y="389751"/>
                    <a:pt x="800100" y="409575"/>
                  </a:cubicBezTo>
                  <a:cubicBezTo>
                    <a:pt x="790575" y="415925"/>
                    <a:pt x="778676" y="419686"/>
                    <a:pt x="771525" y="428625"/>
                  </a:cubicBezTo>
                  <a:cubicBezTo>
                    <a:pt x="765253" y="436465"/>
                    <a:pt x="769100" y="450100"/>
                    <a:pt x="762000" y="457200"/>
                  </a:cubicBezTo>
                  <a:cubicBezTo>
                    <a:pt x="745811" y="473389"/>
                    <a:pt x="725328" y="485061"/>
                    <a:pt x="704850" y="495300"/>
                  </a:cubicBezTo>
                  <a:cubicBezTo>
                    <a:pt x="672792" y="511329"/>
                    <a:pt x="659628" y="512891"/>
                    <a:pt x="638175" y="542925"/>
                  </a:cubicBezTo>
                  <a:cubicBezTo>
                    <a:pt x="629922" y="554479"/>
                    <a:pt x="629165" y="570985"/>
                    <a:pt x="619125" y="581025"/>
                  </a:cubicBezTo>
                  <a:cubicBezTo>
                    <a:pt x="602936" y="597214"/>
                    <a:pt x="561975" y="619125"/>
                    <a:pt x="561975" y="619125"/>
                  </a:cubicBezTo>
                  <a:cubicBezTo>
                    <a:pt x="555625" y="628650"/>
                    <a:pt x="547574" y="637239"/>
                    <a:pt x="542925" y="647700"/>
                  </a:cubicBezTo>
                  <a:cubicBezTo>
                    <a:pt x="534770" y="666050"/>
                    <a:pt x="538074" y="690651"/>
                    <a:pt x="523875" y="704850"/>
                  </a:cubicBezTo>
                  <a:lnTo>
                    <a:pt x="495300" y="733425"/>
                  </a:lnTo>
                  <a:cubicBezTo>
                    <a:pt x="486913" y="758586"/>
                    <a:pt x="472239" y="810962"/>
                    <a:pt x="447675" y="819150"/>
                  </a:cubicBezTo>
                  <a:lnTo>
                    <a:pt x="419100" y="828675"/>
                  </a:lnTo>
                  <a:cubicBezTo>
                    <a:pt x="412750" y="838200"/>
                    <a:pt x="407379" y="848456"/>
                    <a:pt x="400050" y="857250"/>
                  </a:cubicBezTo>
                  <a:cubicBezTo>
                    <a:pt x="391426" y="867598"/>
                    <a:pt x="378947" y="874617"/>
                    <a:pt x="371475" y="885825"/>
                  </a:cubicBezTo>
                  <a:cubicBezTo>
                    <a:pt x="365906" y="894179"/>
                    <a:pt x="366826" y="905623"/>
                    <a:pt x="361950" y="914400"/>
                  </a:cubicBezTo>
                  <a:cubicBezTo>
                    <a:pt x="350831" y="934414"/>
                    <a:pt x="331090" y="949830"/>
                    <a:pt x="323850" y="971550"/>
                  </a:cubicBezTo>
                  <a:cubicBezTo>
                    <a:pt x="320675" y="981075"/>
                    <a:pt x="317083" y="990471"/>
                    <a:pt x="314325" y="1000125"/>
                  </a:cubicBezTo>
                  <a:cubicBezTo>
                    <a:pt x="310729" y="1012712"/>
                    <a:pt x="309397" y="1025968"/>
                    <a:pt x="304800" y="1038225"/>
                  </a:cubicBezTo>
                  <a:cubicBezTo>
                    <a:pt x="279752" y="1105021"/>
                    <a:pt x="294335" y="1049630"/>
                    <a:pt x="266700" y="1104900"/>
                  </a:cubicBezTo>
                  <a:cubicBezTo>
                    <a:pt x="262210" y="1113880"/>
                    <a:pt x="263447" y="1125635"/>
                    <a:pt x="257175" y="1133475"/>
                  </a:cubicBezTo>
                  <a:cubicBezTo>
                    <a:pt x="250024" y="1142414"/>
                    <a:pt x="237394" y="1145196"/>
                    <a:pt x="228600" y="1152525"/>
                  </a:cubicBezTo>
                  <a:cubicBezTo>
                    <a:pt x="155261" y="1213641"/>
                    <a:pt x="242396" y="1152852"/>
                    <a:pt x="171450" y="1200150"/>
                  </a:cubicBezTo>
                  <a:lnTo>
                    <a:pt x="142875" y="1285875"/>
                  </a:lnTo>
                  <a:lnTo>
                    <a:pt x="133350" y="1314450"/>
                  </a:lnTo>
                  <a:cubicBezTo>
                    <a:pt x="130175" y="1349375"/>
                    <a:pt x="128460" y="1384464"/>
                    <a:pt x="123825" y="1419225"/>
                  </a:cubicBezTo>
                  <a:cubicBezTo>
                    <a:pt x="122095" y="1432201"/>
                    <a:pt x="121562" y="1446433"/>
                    <a:pt x="114300" y="1457325"/>
                  </a:cubicBezTo>
                  <a:cubicBezTo>
                    <a:pt x="107950" y="1466850"/>
                    <a:pt x="95250" y="1470025"/>
                    <a:pt x="85725" y="1476375"/>
                  </a:cubicBezTo>
                  <a:cubicBezTo>
                    <a:pt x="79375" y="1495425"/>
                    <a:pt x="69976" y="1513718"/>
                    <a:pt x="66675" y="1533525"/>
                  </a:cubicBezTo>
                  <a:cubicBezTo>
                    <a:pt x="55499" y="1600579"/>
                    <a:pt x="63257" y="1572353"/>
                    <a:pt x="47625" y="1619250"/>
                  </a:cubicBezTo>
                  <a:cubicBezTo>
                    <a:pt x="44450" y="1647825"/>
                    <a:pt x="42166" y="1676513"/>
                    <a:pt x="38100" y="1704975"/>
                  </a:cubicBezTo>
                  <a:cubicBezTo>
                    <a:pt x="32638" y="1743212"/>
                    <a:pt x="22893" y="1780841"/>
                    <a:pt x="19050" y="1819275"/>
                  </a:cubicBezTo>
                  <a:cubicBezTo>
                    <a:pt x="6978" y="1939996"/>
                    <a:pt x="13483" y="1882863"/>
                    <a:pt x="0" y="1990725"/>
                  </a:cubicBezTo>
                  <a:cubicBezTo>
                    <a:pt x="3175" y="2073275"/>
                    <a:pt x="4030" y="2155947"/>
                    <a:pt x="9525" y="2238375"/>
                  </a:cubicBezTo>
                  <a:cubicBezTo>
                    <a:pt x="10396" y="2251437"/>
                    <a:pt x="16898" y="2263562"/>
                    <a:pt x="19050" y="2276475"/>
                  </a:cubicBezTo>
                  <a:cubicBezTo>
                    <a:pt x="23258" y="2301724"/>
                    <a:pt x="24955" y="2327335"/>
                    <a:pt x="28575" y="2352675"/>
                  </a:cubicBezTo>
                  <a:cubicBezTo>
                    <a:pt x="31306" y="2371794"/>
                    <a:pt x="35548" y="2390682"/>
                    <a:pt x="38100" y="2409825"/>
                  </a:cubicBezTo>
                  <a:cubicBezTo>
                    <a:pt x="46054" y="2469478"/>
                    <a:pt x="46722" y="2504871"/>
                    <a:pt x="57150" y="2562225"/>
                  </a:cubicBezTo>
                  <a:cubicBezTo>
                    <a:pt x="59492" y="2575105"/>
                    <a:pt x="61518" y="2588293"/>
                    <a:pt x="66675" y="2600325"/>
                  </a:cubicBezTo>
                  <a:cubicBezTo>
                    <a:pt x="71184" y="2610847"/>
                    <a:pt x="79375" y="2619375"/>
                    <a:pt x="85725" y="2628900"/>
                  </a:cubicBezTo>
                  <a:cubicBezTo>
                    <a:pt x="107317" y="2758452"/>
                    <a:pt x="79883" y="2618951"/>
                    <a:pt x="114300" y="2733675"/>
                  </a:cubicBezTo>
                  <a:cubicBezTo>
                    <a:pt x="118821" y="2748744"/>
                    <a:pt x="126021" y="2802299"/>
                    <a:pt x="133350" y="2819400"/>
                  </a:cubicBezTo>
                  <a:cubicBezTo>
                    <a:pt x="137859" y="2829922"/>
                    <a:pt x="147751" y="2837514"/>
                    <a:pt x="152400" y="2847975"/>
                  </a:cubicBezTo>
                  <a:cubicBezTo>
                    <a:pt x="185809" y="2923144"/>
                    <a:pt x="148620" y="2889905"/>
                    <a:pt x="200025" y="2924175"/>
                  </a:cubicBezTo>
                  <a:lnTo>
                    <a:pt x="209550" y="2952750"/>
                  </a:ln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3" name="Freeform 12"/>
            <p:cNvSpPr/>
            <p:nvPr/>
          </p:nvSpPr>
          <p:spPr>
            <a:xfrm rot="10800000">
              <a:off x="3560524" y="2385040"/>
              <a:ext cx="2236123" cy="495142"/>
            </a:xfrm>
            <a:custGeom>
              <a:avLst/>
              <a:gdLst>
                <a:gd name="connsiteX0" fmla="*/ 2667000 w 2667000"/>
                <a:gd name="connsiteY0" fmla="*/ 0 h 590550"/>
                <a:gd name="connsiteX1" fmla="*/ 2619375 w 2667000"/>
                <a:gd name="connsiteY1" fmla="*/ 19050 h 590550"/>
                <a:gd name="connsiteX2" fmla="*/ 2571750 w 2667000"/>
                <a:gd name="connsiteY2" fmla="*/ 104775 h 590550"/>
                <a:gd name="connsiteX3" fmla="*/ 2543175 w 2667000"/>
                <a:gd name="connsiteY3" fmla="*/ 114300 h 590550"/>
                <a:gd name="connsiteX4" fmla="*/ 2505075 w 2667000"/>
                <a:gd name="connsiteY4" fmla="*/ 161925 h 590550"/>
                <a:gd name="connsiteX5" fmla="*/ 2457450 w 2667000"/>
                <a:gd name="connsiteY5" fmla="*/ 209550 h 590550"/>
                <a:gd name="connsiteX6" fmla="*/ 2438400 w 2667000"/>
                <a:gd name="connsiteY6" fmla="*/ 238125 h 590550"/>
                <a:gd name="connsiteX7" fmla="*/ 2381250 w 2667000"/>
                <a:gd name="connsiteY7" fmla="*/ 257175 h 590550"/>
                <a:gd name="connsiteX8" fmla="*/ 2352675 w 2667000"/>
                <a:gd name="connsiteY8" fmla="*/ 266700 h 590550"/>
                <a:gd name="connsiteX9" fmla="*/ 2257425 w 2667000"/>
                <a:gd name="connsiteY9" fmla="*/ 323850 h 590550"/>
                <a:gd name="connsiteX10" fmla="*/ 2228850 w 2667000"/>
                <a:gd name="connsiteY10" fmla="*/ 342900 h 590550"/>
                <a:gd name="connsiteX11" fmla="*/ 2162175 w 2667000"/>
                <a:gd name="connsiteY11" fmla="*/ 361950 h 590550"/>
                <a:gd name="connsiteX12" fmla="*/ 2105025 w 2667000"/>
                <a:gd name="connsiteY12" fmla="*/ 381000 h 590550"/>
                <a:gd name="connsiteX13" fmla="*/ 2047875 w 2667000"/>
                <a:gd name="connsiteY13" fmla="*/ 419100 h 590550"/>
                <a:gd name="connsiteX14" fmla="*/ 2019300 w 2667000"/>
                <a:gd name="connsiteY14" fmla="*/ 447675 h 590550"/>
                <a:gd name="connsiteX15" fmla="*/ 1990725 w 2667000"/>
                <a:gd name="connsiteY15" fmla="*/ 457200 h 590550"/>
                <a:gd name="connsiteX16" fmla="*/ 1962150 w 2667000"/>
                <a:gd name="connsiteY16" fmla="*/ 476250 h 590550"/>
                <a:gd name="connsiteX17" fmla="*/ 1895475 w 2667000"/>
                <a:gd name="connsiteY17" fmla="*/ 495300 h 590550"/>
                <a:gd name="connsiteX18" fmla="*/ 1800225 w 2667000"/>
                <a:gd name="connsiteY18" fmla="*/ 523875 h 590550"/>
                <a:gd name="connsiteX19" fmla="*/ 1724025 w 2667000"/>
                <a:gd name="connsiteY19" fmla="*/ 533400 h 590550"/>
                <a:gd name="connsiteX20" fmla="*/ 1552575 w 2667000"/>
                <a:gd name="connsiteY20" fmla="*/ 552450 h 590550"/>
                <a:gd name="connsiteX21" fmla="*/ 1495425 w 2667000"/>
                <a:gd name="connsiteY21" fmla="*/ 571500 h 590550"/>
                <a:gd name="connsiteX22" fmla="*/ 1352550 w 2667000"/>
                <a:gd name="connsiteY22" fmla="*/ 590550 h 590550"/>
                <a:gd name="connsiteX23" fmla="*/ 1266825 w 2667000"/>
                <a:gd name="connsiteY23" fmla="*/ 581025 h 590550"/>
                <a:gd name="connsiteX24" fmla="*/ 1238250 w 2667000"/>
                <a:gd name="connsiteY24" fmla="*/ 561975 h 590550"/>
                <a:gd name="connsiteX25" fmla="*/ 1114425 w 2667000"/>
                <a:gd name="connsiteY25" fmla="*/ 542925 h 590550"/>
                <a:gd name="connsiteX26" fmla="*/ 1076325 w 2667000"/>
                <a:gd name="connsiteY26" fmla="*/ 533400 h 590550"/>
                <a:gd name="connsiteX27" fmla="*/ 809625 w 2667000"/>
                <a:gd name="connsiteY27" fmla="*/ 504825 h 590550"/>
                <a:gd name="connsiteX28" fmla="*/ 685800 w 2667000"/>
                <a:gd name="connsiteY28" fmla="*/ 485775 h 590550"/>
                <a:gd name="connsiteX29" fmla="*/ 647700 w 2667000"/>
                <a:gd name="connsiteY29" fmla="*/ 466725 h 590550"/>
                <a:gd name="connsiteX30" fmla="*/ 590550 w 2667000"/>
                <a:gd name="connsiteY30" fmla="*/ 428625 h 590550"/>
                <a:gd name="connsiteX31" fmla="*/ 533400 w 2667000"/>
                <a:gd name="connsiteY31" fmla="*/ 400050 h 590550"/>
                <a:gd name="connsiteX32" fmla="*/ 504825 w 2667000"/>
                <a:gd name="connsiteY32" fmla="*/ 390525 h 590550"/>
                <a:gd name="connsiteX33" fmla="*/ 476250 w 2667000"/>
                <a:gd name="connsiteY33" fmla="*/ 371475 h 590550"/>
                <a:gd name="connsiteX34" fmla="*/ 409575 w 2667000"/>
                <a:gd name="connsiteY34" fmla="*/ 352425 h 590550"/>
                <a:gd name="connsiteX35" fmla="*/ 352425 w 2667000"/>
                <a:gd name="connsiteY35" fmla="*/ 314325 h 590550"/>
                <a:gd name="connsiteX36" fmla="*/ 323850 w 2667000"/>
                <a:gd name="connsiteY36" fmla="*/ 304800 h 590550"/>
                <a:gd name="connsiteX37" fmla="*/ 295275 w 2667000"/>
                <a:gd name="connsiteY37" fmla="*/ 285750 h 590550"/>
                <a:gd name="connsiteX38" fmla="*/ 247650 w 2667000"/>
                <a:gd name="connsiteY38" fmla="*/ 276225 h 590550"/>
                <a:gd name="connsiteX39" fmla="*/ 219075 w 2667000"/>
                <a:gd name="connsiteY39" fmla="*/ 257175 h 590550"/>
                <a:gd name="connsiteX40" fmla="*/ 161925 w 2667000"/>
                <a:gd name="connsiteY40" fmla="*/ 238125 h 590550"/>
                <a:gd name="connsiteX41" fmla="*/ 104775 w 2667000"/>
                <a:gd name="connsiteY41" fmla="*/ 200025 h 590550"/>
                <a:gd name="connsiteX42" fmla="*/ 76200 w 2667000"/>
                <a:gd name="connsiteY42" fmla="*/ 142875 h 590550"/>
                <a:gd name="connsiteX43" fmla="*/ 47625 w 2667000"/>
                <a:gd name="connsiteY43" fmla="*/ 123825 h 590550"/>
                <a:gd name="connsiteX44" fmla="*/ 28575 w 2667000"/>
                <a:gd name="connsiteY44" fmla="*/ 95250 h 590550"/>
                <a:gd name="connsiteX45" fmla="*/ 0 w 2667000"/>
                <a:gd name="connsiteY45" fmla="*/ 85725 h 59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2667000" h="590550">
                  <a:moveTo>
                    <a:pt x="2667000" y="0"/>
                  </a:moveTo>
                  <a:cubicBezTo>
                    <a:pt x="2651125" y="6350"/>
                    <a:pt x="2630634" y="6183"/>
                    <a:pt x="2619375" y="19050"/>
                  </a:cubicBezTo>
                  <a:cubicBezTo>
                    <a:pt x="2549792" y="98573"/>
                    <a:pt x="2645565" y="55565"/>
                    <a:pt x="2571750" y="104775"/>
                  </a:cubicBezTo>
                  <a:cubicBezTo>
                    <a:pt x="2563396" y="110344"/>
                    <a:pt x="2552700" y="111125"/>
                    <a:pt x="2543175" y="114300"/>
                  </a:cubicBezTo>
                  <a:cubicBezTo>
                    <a:pt x="2524632" y="169930"/>
                    <a:pt x="2548159" y="118841"/>
                    <a:pt x="2505075" y="161925"/>
                  </a:cubicBezTo>
                  <a:cubicBezTo>
                    <a:pt x="2441575" y="225425"/>
                    <a:pt x="2533650" y="158750"/>
                    <a:pt x="2457450" y="209550"/>
                  </a:cubicBezTo>
                  <a:cubicBezTo>
                    <a:pt x="2451100" y="219075"/>
                    <a:pt x="2448108" y="232058"/>
                    <a:pt x="2438400" y="238125"/>
                  </a:cubicBezTo>
                  <a:cubicBezTo>
                    <a:pt x="2421372" y="248768"/>
                    <a:pt x="2400300" y="250825"/>
                    <a:pt x="2381250" y="257175"/>
                  </a:cubicBezTo>
                  <a:cubicBezTo>
                    <a:pt x="2371725" y="260350"/>
                    <a:pt x="2361029" y="261131"/>
                    <a:pt x="2352675" y="266700"/>
                  </a:cubicBezTo>
                  <a:cubicBezTo>
                    <a:pt x="2212870" y="359903"/>
                    <a:pt x="2359937" y="265272"/>
                    <a:pt x="2257425" y="323850"/>
                  </a:cubicBezTo>
                  <a:cubicBezTo>
                    <a:pt x="2247486" y="329530"/>
                    <a:pt x="2239089" y="337780"/>
                    <a:pt x="2228850" y="342900"/>
                  </a:cubicBezTo>
                  <a:cubicBezTo>
                    <a:pt x="2212845" y="350903"/>
                    <a:pt x="2177434" y="357372"/>
                    <a:pt x="2162175" y="361950"/>
                  </a:cubicBezTo>
                  <a:cubicBezTo>
                    <a:pt x="2142941" y="367720"/>
                    <a:pt x="2105025" y="381000"/>
                    <a:pt x="2105025" y="381000"/>
                  </a:cubicBezTo>
                  <a:cubicBezTo>
                    <a:pt x="2013868" y="472157"/>
                    <a:pt x="2130583" y="363961"/>
                    <a:pt x="2047875" y="419100"/>
                  </a:cubicBezTo>
                  <a:cubicBezTo>
                    <a:pt x="2036667" y="426572"/>
                    <a:pt x="2030508" y="440203"/>
                    <a:pt x="2019300" y="447675"/>
                  </a:cubicBezTo>
                  <a:cubicBezTo>
                    <a:pt x="2010946" y="453244"/>
                    <a:pt x="1999705" y="452710"/>
                    <a:pt x="1990725" y="457200"/>
                  </a:cubicBezTo>
                  <a:cubicBezTo>
                    <a:pt x="1980486" y="462320"/>
                    <a:pt x="1972389" y="471130"/>
                    <a:pt x="1962150" y="476250"/>
                  </a:cubicBezTo>
                  <a:cubicBezTo>
                    <a:pt x="1946145" y="484253"/>
                    <a:pt x="1910734" y="490722"/>
                    <a:pt x="1895475" y="495300"/>
                  </a:cubicBezTo>
                  <a:cubicBezTo>
                    <a:pt x="1863717" y="504827"/>
                    <a:pt x="1833156" y="518386"/>
                    <a:pt x="1800225" y="523875"/>
                  </a:cubicBezTo>
                  <a:cubicBezTo>
                    <a:pt x="1774976" y="528083"/>
                    <a:pt x="1749365" y="529780"/>
                    <a:pt x="1724025" y="533400"/>
                  </a:cubicBezTo>
                  <a:cubicBezTo>
                    <a:pt x="1591218" y="552372"/>
                    <a:pt x="1761237" y="535061"/>
                    <a:pt x="1552575" y="552450"/>
                  </a:cubicBezTo>
                  <a:cubicBezTo>
                    <a:pt x="1533525" y="558800"/>
                    <a:pt x="1515350" y="569009"/>
                    <a:pt x="1495425" y="571500"/>
                  </a:cubicBezTo>
                  <a:cubicBezTo>
                    <a:pt x="1396948" y="583810"/>
                    <a:pt x="1444565" y="577405"/>
                    <a:pt x="1352550" y="590550"/>
                  </a:cubicBezTo>
                  <a:cubicBezTo>
                    <a:pt x="1323975" y="587375"/>
                    <a:pt x="1294717" y="587998"/>
                    <a:pt x="1266825" y="581025"/>
                  </a:cubicBezTo>
                  <a:cubicBezTo>
                    <a:pt x="1255719" y="578249"/>
                    <a:pt x="1248772" y="566484"/>
                    <a:pt x="1238250" y="561975"/>
                  </a:cubicBezTo>
                  <a:cubicBezTo>
                    <a:pt x="1209378" y="549601"/>
                    <a:pt x="1131634" y="544837"/>
                    <a:pt x="1114425" y="542925"/>
                  </a:cubicBezTo>
                  <a:cubicBezTo>
                    <a:pt x="1101725" y="539750"/>
                    <a:pt x="1089162" y="535967"/>
                    <a:pt x="1076325" y="533400"/>
                  </a:cubicBezTo>
                  <a:cubicBezTo>
                    <a:pt x="986376" y="515410"/>
                    <a:pt x="906272" y="514490"/>
                    <a:pt x="809625" y="504825"/>
                  </a:cubicBezTo>
                  <a:cubicBezTo>
                    <a:pt x="740427" y="497905"/>
                    <a:pt x="743937" y="497402"/>
                    <a:pt x="685800" y="485775"/>
                  </a:cubicBezTo>
                  <a:cubicBezTo>
                    <a:pt x="673100" y="479425"/>
                    <a:pt x="659876" y="474030"/>
                    <a:pt x="647700" y="466725"/>
                  </a:cubicBezTo>
                  <a:cubicBezTo>
                    <a:pt x="628067" y="454945"/>
                    <a:pt x="612270" y="435865"/>
                    <a:pt x="590550" y="428625"/>
                  </a:cubicBezTo>
                  <a:cubicBezTo>
                    <a:pt x="518726" y="404684"/>
                    <a:pt x="607258" y="436979"/>
                    <a:pt x="533400" y="400050"/>
                  </a:cubicBezTo>
                  <a:cubicBezTo>
                    <a:pt x="524420" y="395560"/>
                    <a:pt x="513805" y="395015"/>
                    <a:pt x="504825" y="390525"/>
                  </a:cubicBezTo>
                  <a:cubicBezTo>
                    <a:pt x="494586" y="385405"/>
                    <a:pt x="486772" y="375984"/>
                    <a:pt x="476250" y="371475"/>
                  </a:cubicBezTo>
                  <a:cubicBezTo>
                    <a:pt x="454671" y="362227"/>
                    <a:pt x="430428" y="364010"/>
                    <a:pt x="409575" y="352425"/>
                  </a:cubicBezTo>
                  <a:cubicBezTo>
                    <a:pt x="389561" y="341306"/>
                    <a:pt x="374145" y="321565"/>
                    <a:pt x="352425" y="314325"/>
                  </a:cubicBezTo>
                  <a:cubicBezTo>
                    <a:pt x="342900" y="311150"/>
                    <a:pt x="332830" y="309290"/>
                    <a:pt x="323850" y="304800"/>
                  </a:cubicBezTo>
                  <a:cubicBezTo>
                    <a:pt x="313611" y="299680"/>
                    <a:pt x="305994" y="289770"/>
                    <a:pt x="295275" y="285750"/>
                  </a:cubicBezTo>
                  <a:cubicBezTo>
                    <a:pt x="280116" y="280066"/>
                    <a:pt x="263525" y="279400"/>
                    <a:pt x="247650" y="276225"/>
                  </a:cubicBezTo>
                  <a:cubicBezTo>
                    <a:pt x="238125" y="269875"/>
                    <a:pt x="229536" y="261824"/>
                    <a:pt x="219075" y="257175"/>
                  </a:cubicBezTo>
                  <a:cubicBezTo>
                    <a:pt x="200725" y="249020"/>
                    <a:pt x="178633" y="249264"/>
                    <a:pt x="161925" y="238125"/>
                  </a:cubicBezTo>
                  <a:lnTo>
                    <a:pt x="104775" y="200025"/>
                  </a:lnTo>
                  <a:cubicBezTo>
                    <a:pt x="97028" y="176784"/>
                    <a:pt x="94664" y="161339"/>
                    <a:pt x="76200" y="142875"/>
                  </a:cubicBezTo>
                  <a:cubicBezTo>
                    <a:pt x="68105" y="134780"/>
                    <a:pt x="57150" y="130175"/>
                    <a:pt x="47625" y="123825"/>
                  </a:cubicBezTo>
                  <a:cubicBezTo>
                    <a:pt x="41275" y="114300"/>
                    <a:pt x="37514" y="102401"/>
                    <a:pt x="28575" y="95250"/>
                  </a:cubicBezTo>
                  <a:cubicBezTo>
                    <a:pt x="20735" y="88978"/>
                    <a:pt x="0" y="85725"/>
                    <a:pt x="0" y="85725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4" name="Freeform 13"/>
            <p:cNvSpPr/>
            <p:nvPr/>
          </p:nvSpPr>
          <p:spPr>
            <a:xfrm rot="10800000">
              <a:off x="3129272" y="3543034"/>
              <a:ext cx="1261812" cy="1964595"/>
            </a:xfrm>
            <a:custGeom>
              <a:avLst/>
              <a:gdLst>
                <a:gd name="connsiteX0" fmla="*/ 0 w 1504950"/>
                <a:gd name="connsiteY0" fmla="*/ 0 h 2343150"/>
                <a:gd name="connsiteX1" fmla="*/ 85725 w 1504950"/>
                <a:gd name="connsiteY1" fmla="*/ 9525 h 2343150"/>
                <a:gd name="connsiteX2" fmla="*/ 123825 w 1504950"/>
                <a:gd name="connsiteY2" fmla="*/ 28575 h 2343150"/>
                <a:gd name="connsiteX3" fmla="*/ 180975 w 1504950"/>
                <a:gd name="connsiteY3" fmla="*/ 47625 h 2343150"/>
                <a:gd name="connsiteX4" fmla="*/ 209550 w 1504950"/>
                <a:gd name="connsiteY4" fmla="*/ 57150 h 2343150"/>
                <a:gd name="connsiteX5" fmla="*/ 238125 w 1504950"/>
                <a:gd name="connsiteY5" fmla="*/ 66675 h 2343150"/>
                <a:gd name="connsiteX6" fmla="*/ 304800 w 1504950"/>
                <a:gd name="connsiteY6" fmla="*/ 104775 h 2343150"/>
                <a:gd name="connsiteX7" fmla="*/ 314325 w 1504950"/>
                <a:gd name="connsiteY7" fmla="*/ 133350 h 2343150"/>
                <a:gd name="connsiteX8" fmla="*/ 371475 w 1504950"/>
                <a:gd name="connsiteY8" fmla="*/ 152400 h 2343150"/>
                <a:gd name="connsiteX9" fmla="*/ 400050 w 1504950"/>
                <a:gd name="connsiteY9" fmla="*/ 161925 h 2343150"/>
                <a:gd name="connsiteX10" fmla="*/ 457200 w 1504950"/>
                <a:gd name="connsiteY10" fmla="*/ 190500 h 2343150"/>
                <a:gd name="connsiteX11" fmla="*/ 542925 w 1504950"/>
                <a:gd name="connsiteY11" fmla="*/ 228600 h 2343150"/>
                <a:gd name="connsiteX12" fmla="*/ 647700 w 1504950"/>
                <a:gd name="connsiteY12" fmla="*/ 238125 h 2343150"/>
                <a:gd name="connsiteX13" fmla="*/ 676275 w 1504950"/>
                <a:gd name="connsiteY13" fmla="*/ 257175 h 2343150"/>
                <a:gd name="connsiteX14" fmla="*/ 695325 w 1504950"/>
                <a:gd name="connsiteY14" fmla="*/ 285750 h 2343150"/>
                <a:gd name="connsiteX15" fmla="*/ 723900 w 1504950"/>
                <a:gd name="connsiteY15" fmla="*/ 295275 h 2343150"/>
                <a:gd name="connsiteX16" fmla="*/ 762000 w 1504950"/>
                <a:gd name="connsiteY16" fmla="*/ 361950 h 2343150"/>
                <a:gd name="connsiteX17" fmla="*/ 790575 w 1504950"/>
                <a:gd name="connsiteY17" fmla="*/ 390525 h 2343150"/>
                <a:gd name="connsiteX18" fmla="*/ 857250 w 1504950"/>
                <a:gd name="connsiteY18" fmla="*/ 466725 h 2343150"/>
                <a:gd name="connsiteX19" fmla="*/ 885825 w 1504950"/>
                <a:gd name="connsiteY19" fmla="*/ 495300 h 2343150"/>
                <a:gd name="connsiteX20" fmla="*/ 942975 w 1504950"/>
                <a:gd name="connsiteY20" fmla="*/ 514350 h 2343150"/>
                <a:gd name="connsiteX21" fmla="*/ 962025 w 1504950"/>
                <a:gd name="connsiteY21" fmla="*/ 542925 h 2343150"/>
                <a:gd name="connsiteX22" fmla="*/ 990600 w 1504950"/>
                <a:gd name="connsiteY22" fmla="*/ 552450 h 2343150"/>
                <a:gd name="connsiteX23" fmla="*/ 1028700 w 1504950"/>
                <a:gd name="connsiteY23" fmla="*/ 590550 h 2343150"/>
                <a:gd name="connsiteX24" fmla="*/ 1066800 w 1504950"/>
                <a:gd name="connsiteY24" fmla="*/ 647700 h 2343150"/>
                <a:gd name="connsiteX25" fmla="*/ 1085850 w 1504950"/>
                <a:gd name="connsiteY25" fmla="*/ 676275 h 2343150"/>
                <a:gd name="connsiteX26" fmla="*/ 1143000 w 1504950"/>
                <a:gd name="connsiteY26" fmla="*/ 714375 h 2343150"/>
                <a:gd name="connsiteX27" fmla="*/ 1171575 w 1504950"/>
                <a:gd name="connsiteY27" fmla="*/ 781050 h 2343150"/>
                <a:gd name="connsiteX28" fmla="*/ 1200150 w 1504950"/>
                <a:gd name="connsiteY28" fmla="*/ 800100 h 2343150"/>
                <a:gd name="connsiteX29" fmla="*/ 1209675 w 1504950"/>
                <a:gd name="connsiteY29" fmla="*/ 828675 h 2343150"/>
                <a:gd name="connsiteX30" fmla="*/ 1228725 w 1504950"/>
                <a:gd name="connsiteY30" fmla="*/ 857250 h 2343150"/>
                <a:gd name="connsiteX31" fmla="*/ 1238250 w 1504950"/>
                <a:gd name="connsiteY31" fmla="*/ 933450 h 2343150"/>
                <a:gd name="connsiteX32" fmla="*/ 1276350 w 1504950"/>
                <a:gd name="connsiteY32" fmla="*/ 1019175 h 2343150"/>
                <a:gd name="connsiteX33" fmla="*/ 1304925 w 1504950"/>
                <a:gd name="connsiteY33" fmla="*/ 1038225 h 2343150"/>
                <a:gd name="connsiteX34" fmla="*/ 1333500 w 1504950"/>
                <a:gd name="connsiteY34" fmla="*/ 1133475 h 2343150"/>
                <a:gd name="connsiteX35" fmla="*/ 1343025 w 1504950"/>
                <a:gd name="connsiteY35" fmla="*/ 1162050 h 2343150"/>
                <a:gd name="connsiteX36" fmla="*/ 1381125 w 1504950"/>
                <a:gd name="connsiteY36" fmla="*/ 1295400 h 2343150"/>
                <a:gd name="connsiteX37" fmla="*/ 1438275 w 1504950"/>
                <a:gd name="connsiteY37" fmla="*/ 1409700 h 2343150"/>
                <a:gd name="connsiteX38" fmla="*/ 1457325 w 1504950"/>
                <a:gd name="connsiteY38" fmla="*/ 1495425 h 2343150"/>
                <a:gd name="connsiteX39" fmla="*/ 1476375 w 1504950"/>
                <a:gd name="connsiteY39" fmla="*/ 1619250 h 2343150"/>
                <a:gd name="connsiteX40" fmla="*/ 1485900 w 1504950"/>
                <a:gd name="connsiteY40" fmla="*/ 1743075 h 2343150"/>
                <a:gd name="connsiteX41" fmla="*/ 1504950 w 1504950"/>
                <a:gd name="connsiteY41" fmla="*/ 1800225 h 2343150"/>
                <a:gd name="connsiteX42" fmla="*/ 1495425 w 1504950"/>
                <a:gd name="connsiteY42" fmla="*/ 1876425 h 2343150"/>
                <a:gd name="connsiteX43" fmla="*/ 1476375 w 1504950"/>
                <a:gd name="connsiteY43" fmla="*/ 1943100 h 2343150"/>
                <a:gd name="connsiteX44" fmla="*/ 1466850 w 1504950"/>
                <a:gd name="connsiteY44" fmla="*/ 1981200 h 2343150"/>
                <a:gd name="connsiteX45" fmla="*/ 1457325 w 1504950"/>
                <a:gd name="connsiteY45" fmla="*/ 2047875 h 2343150"/>
                <a:gd name="connsiteX46" fmla="*/ 1438275 w 1504950"/>
                <a:gd name="connsiteY46" fmla="*/ 2105025 h 2343150"/>
                <a:gd name="connsiteX47" fmla="*/ 1428750 w 1504950"/>
                <a:gd name="connsiteY47" fmla="*/ 2133600 h 2343150"/>
                <a:gd name="connsiteX48" fmla="*/ 1400175 w 1504950"/>
                <a:gd name="connsiteY48" fmla="*/ 2305050 h 2343150"/>
                <a:gd name="connsiteX49" fmla="*/ 1381125 w 1504950"/>
                <a:gd name="connsiteY49" fmla="*/ 234315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504950" h="2343150">
                  <a:moveTo>
                    <a:pt x="0" y="0"/>
                  </a:moveTo>
                  <a:cubicBezTo>
                    <a:pt x="28575" y="3175"/>
                    <a:pt x="57710" y="3060"/>
                    <a:pt x="85725" y="9525"/>
                  </a:cubicBezTo>
                  <a:cubicBezTo>
                    <a:pt x="99560" y="12718"/>
                    <a:pt x="110642" y="23302"/>
                    <a:pt x="123825" y="28575"/>
                  </a:cubicBezTo>
                  <a:cubicBezTo>
                    <a:pt x="142469" y="36033"/>
                    <a:pt x="161925" y="41275"/>
                    <a:pt x="180975" y="47625"/>
                  </a:cubicBezTo>
                  <a:lnTo>
                    <a:pt x="209550" y="57150"/>
                  </a:lnTo>
                  <a:cubicBezTo>
                    <a:pt x="219075" y="60325"/>
                    <a:pt x="229771" y="61106"/>
                    <a:pt x="238125" y="66675"/>
                  </a:cubicBezTo>
                  <a:cubicBezTo>
                    <a:pt x="278514" y="93601"/>
                    <a:pt x="256461" y="80605"/>
                    <a:pt x="304800" y="104775"/>
                  </a:cubicBezTo>
                  <a:cubicBezTo>
                    <a:pt x="307975" y="114300"/>
                    <a:pt x="306155" y="127514"/>
                    <a:pt x="314325" y="133350"/>
                  </a:cubicBezTo>
                  <a:cubicBezTo>
                    <a:pt x="330665" y="145022"/>
                    <a:pt x="352425" y="146050"/>
                    <a:pt x="371475" y="152400"/>
                  </a:cubicBezTo>
                  <a:cubicBezTo>
                    <a:pt x="381000" y="155575"/>
                    <a:pt x="391696" y="156356"/>
                    <a:pt x="400050" y="161925"/>
                  </a:cubicBezTo>
                  <a:cubicBezTo>
                    <a:pt x="481942" y="216520"/>
                    <a:pt x="378330" y="151065"/>
                    <a:pt x="457200" y="190500"/>
                  </a:cubicBezTo>
                  <a:cubicBezTo>
                    <a:pt x="497956" y="210878"/>
                    <a:pt x="482856" y="223139"/>
                    <a:pt x="542925" y="228600"/>
                  </a:cubicBezTo>
                  <a:lnTo>
                    <a:pt x="647700" y="238125"/>
                  </a:lnTo>
                  <a:cubicBezTo>
                    <a:pt x="657225" y="244475"/>
                    <a:pt x="668180" y="249080"/>
                    <a:pt x="676275" y="257175"/>
                  </a:cubicBezTo>
                  <a:cubicBezTo>
                    <a:pt x="684370" y="265270"/>
                    <a:pt x="686386" y="278599"/>
                    <a:pt x="695325" y="285750"/>
                  </a:cubicBezTo>
                  <a:cubicBezTo>
                    <a:pt x="703165" y="292022"/>
                    <a:pt x="714375" y="292100"/>
                    <a:pt x="723900" y="295275"/>
                  </a:cubicBezTo>
                  <a:cubicBezTo>
                    <a:pt x="735545" y="318566"/>
                    <a:pt x="745171" y="341755"/>
                    <a:pt x="762000" y="361950"/>
                  </a:cubicBezTo>
                  <a:cubicBezTo>
                    <a:pt x="770624" y="372298"/>
                    <a:pt x="782305" y="379892"/>
                    <a:pt x="790575" y="390525"/>
                  </a:cubicBezTo>
                  <a:cubicBezTo>
                    <a:pt x="891172" y="519864"/>
                    <a:pt x="781551" y="403643"/>
                    <a:pt x="857250" y="466725"/>
                  </a:cubicBezTo>
                  <a:cubicBezTo>
                    <a:pt x="867598" y="475349"/>
                    <a:pt x="874050" y="488758"/>
                    <a:pt x="885825" y="495300"/>
                  </a:cubicBezTo>
                  <a:cubicBezTo>
                    <a:pt x="903378" y="505052"/>
                    <a:pt x="942975" y="514350"/>
                    <a:pt x="942975" y="514350"/>
                  </a:cubicBezTo>
                  <a:cubicBezTo>
                    <a:pt x="949325" y="523875"/>
                    <a:pt x="953086" y="535774"/>
                    <a:pt x="962025" y="542925"/>
                  </a:cubicBezTo>
                  <a:cubicBezTo>
                    <a:pt x="969865" y="549197"/>
                    <a:pt x="983500" y="545350"/>
                    <a:pt x="990600" y="552450"/>
                  </a:cubicBezTo>
                  <a:cubicBezTo>
                    <a:pt x="1041400" y="603250"/>
                    <a:pt x="952500" y="565150"/>
                    <a:pt x="1028700" y="590550"/>
                  </a:cubicBezTo>
                  <a:cubicBezTo>
                    <a:pt x="1046016" y="659815"/>
                    <a:pt x="1022947" y="603847"/>
                    <a:pt x="1066800" y="647700"/>
                  </a:cubicBezTo>
                  <a:cubicBezTo>
                    <a:pt x="1074895" y="655795"/>
                    <a:pt x="1077235" y="668737"/>
                    <a:pt x="1085850" y="676275"/>
                  </a:cubicBezTo>
                  <a:cubicBezTo>
                    <a:pt x="1103080" y="691352"/>
                    <a:pt x="1143000" y="714375"/>
                    <a:pt x="1143000" y="714375"/>
                  </a:cubicBezTo>
                  <a:cubicBezTo>
                    <a:pt x="1149617" y="734227"/>
                    <a:pt x="1158497" y="765357"/>
                    <a:pt x="1171575" y="781050"/>
                  </a:cubicBezTo>
                  <a:cubicBezTo>
                    <a:pt x="1178904" y="789844"/>
                    <a:pt x="1190625" y="793750"/>
                    <a:pt x="1200150" y="800100"/>
                  </a:cubicBezTo>
                  <a:cubicBezTo>
                    <a:pt x="1203325" y="809625"/>
                    <a:pt x="1205185" y="819695"/>
                    <a:pt x="1209675" y="828675"/>
                  </a:cubicBezTo>
                  <a:cubicBezTo>
                    <a:pt x="1214795" y="838914"/>
                    <a:pt x="1225713" y="846206"/>
                    <a:pt x="1228725" y="857250"/>
                  </a:cubicBezTo>
                  <a:cubicBezTo>
                    <a:pt x="1235460" y="881946"/>
                    <a:pt x="1232887" y="908421"/>
                    <a:pt x="1238250" y="933450"/>
                  </a:cubicBezTo>
                  <a:cubicBezTo>
                    <a:pt x="1243394" y="957457"/>
                    <a:pt x="1256153" y="998978"/>
                    <a:pt x="1276350" y="1019175"/>
                  </a:cubicBezTo>
                  <a:cubicBezTo>
                    <a:pt x="1284445" y="1027270"/>
                    <a:pt x="1295400" y="1031875"/>
                    <a:pt x="1304925" y="1038225"/>
                  </a:cubicBezTo>
                  <a:cubicBezTo>
                    <a:pt x="1350196" y="1174038"/>
                    <a:pt x="1304710" y="1032708"/>
                    <a:pt x="1333500" y="1133475"/>
                  </a:cubicBezTo>
                  <a:cubicBezTo>
                    <a:pt x="1336258" y="1143129"/>
                    <a:pt x="1340383" y="1152364"/>
                    <a:pt x="1343025" y="1162050"/>
                  </a:cubicBezTo>
                  <a:cubicBezTo>
                    <a:pt x="1345956" y="1172798"/>
                    <a:pt x="1369893" y="1278553"/>
                    <a:pt x="1381125" y="1295400"/>
                  </a:cubicBezTo>
                  <a:cubicBezTo>
                    <a:pt x="1418374" y="1351273"/>
                    <a:pt x="1422501" y="1346604"/>
                    <a:pt x="1438275" y="1409700"/>
                  </a:cubicBezTo>
                  <a:cubicBezTo>
                    <a:pt x="1445860" y="1440039"/>
                    <a:pt x="1452488" y="1463985"/>
                    <a:pt x="1457325" y="1495425"/>
                  </a:cubicBezTo>
                  <a:cubicBezTo>
                    <a:pt x="1480391" y="1645355"/>
                    <a:pt x="1454536" y="1510054"/>
                    <a:pt x="1476375" y="1619250"/>
                  </a:cubicBezTo>
                  <a:cubicBezTo>
                    <a:pt x="1479550" y="1660525"/>
                    <a:pt x="1479444" y="1702185"/>
                    <a:pt x="1485900" y="1743075"/>
                  </a:cubicBezTo>
                  <a:cubicBezTo>
                    <a:pt x="1489032" y="1762910"/>
                    <a:pt x="1504950" y="1800225"/>
                    <a:pt x="1504950" y="1800225"/>
                  </a:cubicBezTo>
                  <a:cubicBezTo>
                    <a:pt x="1501775" y="1825625"/>
                    <a:pt x="1499633" y="1851176"/>
                    <a:pt x="1495425" y="1876425"/>
                  </a:cubicBezTo>
                  <a:cubicBezTo>
                    <a:pt x="1489470" y="1912157"/>
                    <a:pt x="1485434" y="1911393"/>
                    <a:pt x="1476375" y="1943100"/>
                  </a:cubicBezTo>
                  <a:cubicBezTo>
                    <a:pt x="1472779" y="1955687"/>
                    <a:pt x="1469192" y="1968320"/>
                    <a:pt x="1466850" y="1981200"/>
                  </a:cubicBezTo>
                  <a:cubicBezTo>
                    <a:pt x="1462834" y="2003289"/>
                    <a:pt x="1462373" y="2025999"/>
                    <a:pt x="1457325" y="2047875"/>
                  </a:cubicBezTo>
                  <a:cubicBezTo>
                    <a:pt x="1452810" y="2067441"/>
                    <a:pt x="1444625" y="2085975"/>
                    <a:pt x="1438275" y="2105025"/>
                  </a:cubicBezTo>
                  <a:lnTo>
                    <a:pt x="1428750" y="2133600"/>
                  </a:lnTo>
                  <a:cubicBezTo>
                    <a:pt x="1421284" y="2208261"/>
                    <a:pt x="1423137" y="2236164"/>
                    <a:pt x="1400175" y="2305050"/>
                  </a:cubicBezTo>
                  <a:cubicBezTo>
                    <a:pt x="1389230" y="2337885"/>
                    <a:pt x="1397750" y="2326525"/>
                    <a:pt x="1381125" y="2343150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5" name="Oval 14"/>
            <p:cNvSpPr/>
            <p:nvPr/>
          </p:nvSpPr>
          <p:spPr>
            <a:xfrm>
              <a:off x="3725155" y="3156986"/>
              <a:ext cx="1988552" cy="192466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721337" y="2699796"/>
              <a:ext cx="111056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Network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Flows</a:t>
              </a:r>
              <a:endParaRPr lang="en-US" sz="20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925650" y="3711286"/>
              <a:ext cx="104547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Security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Alerts</a:t>
              </a:r>
              <a:endParaRPr lang="en-US" sz="2000" b="1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859247" y="4471577"/>
              <a:ext cx="123739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Topology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Directives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900643" y="3098037"/>
              <a:ext cx="139038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Host Status</a:t>
              </a:r>
            </a:p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Tracking</a:t>
              </a:r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55666" y="2411002"/>
              <a:ext cx="710767" cy="119792"/>
            </a:xfrm>
            <a:custGeom>
              <a:avLst/>
              <a:gdLst>
                <a:gd name="connsiteX0" fmla="*/ 0 w 847725"/>
                <a:gd name="connsiteY0" fmla="*/ 142875 h 142875"/>
                <a:gd name="connsiteX1" fmla="*/ 114300 w 847725"/>
                <a:gd name="connsiteY1" fmla="*/ 114300 h 142875"/>
                <a:gd name="connsiteX2" fmla="*/ 142875 w 847725"/>
                <a:gd name="connsiteY2" fmla="*/ 104775 h 142875"/>
                <a:gd name="connsiteX3" fmla="*/ 200025 w 847725"/>
                <a:gd name="connsiteY3" fmla="*/ 76200 h 142875"/>
                <a:gd name="connsiteX4" fmla="*/ 323850 w 847725"/>
                <a:gd name="connsiteY4" fmla="*/ 66675 h 142875"/>
                <a:gd name="connsiteX5" fmla="*/ 381000 w 847725"/>
                <a:gd name="connsiteY5" fmla="*/ 57150 h 142875"/>
                <a:gd name="connsiteX6" fmla="*/ 409575 w 847725"/>
                <a:gd name="connsiteY6" fmla="*/ 47625 h 142875"/>
                <a:gd name="connsiteX7" fmla="*/ 485775 w 847725"/>
                <a:gd name="connsiteY7" fmla="*/ 38100 h 142875"/>
                <a:gd name="connsiteX8" fmla="*/ 542925 w 847725"/>
                <a:gd name="connsiteY8" fmla="*/ 19050 h 142875"/>
                <a:gd name="connsiteX9" fmla="*/ 609600 w 847725"/>
                <a:gd name="connsiteY9" fmla="*/ 0 h 142875"/>
                <a:gd name="connsiteX10" fmla="*/ 695325 w 847725"/>
                <a:gd name="connsiteY10" fmla="*/ 19050 h 142875"/>
                <a:gd name="connsiteX11" fmla="*/ 723900 w 847725"/>
                <a:gd name="connsiteY11" fmla="*/ 38100 h 142875"/>
                <a:gd name="connsiteX12" fmla="*/ 790575 w 847725"/>
                <a:gd name="connsiteY12" fmla="*/ 28575 h 142875"/>
                <a:gd name="connsiteX13" fmla="*/ 847725 w 847725"/>
                <a:gd name="connsiteY13" fmla="*/ 9525 h 14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7725" h="142875">
                  <a:moveTo>
                    <a:pt x="0" y="142875"/>
                  </a:moveTo>
                  <a:cubicBezTo>
                    <a:pt x="76957" y="130049"/>
                    <a:pt x="38828" y="139457"/>
                    <a:pt x="114300" y="114300"/>
                  </a:cubicBezTo>
                  <a:cubicBezTo>
                    <a:pt x="123825" y="111125"/>
                    <a:pt x="134521" y="110344"/>
                    <a:pt x="142875" y="104775"/>
                  </a:cubicBezTo>
                  <a:cubicBezTo>
                    <a:pt x="162511" y="91685"/>
                    <a:pt x="175757" y="79233"/>
                    <a:pt x="200025" y="76200"/>
                  </a:cubicBezTo>
                  <a:cubicBezTo>
                    <a:pt x="241102" y="71065"/>
                    <a:pt x="282575" y="69850"/>
                    <a:pt x="323850" y="66675"/>
                  </a:cubicBezTo>
                  <a:cubicBezTo>
                    <a:pt x="342900" y="63500"/>
                    <a:pt x="362147" y="61340"/>
                    <a:pt x="381000" y="57150"/>
                  </a:cubicBezTo>
                  <a:cubicBezTo>
                    <a:pt x="390801" y="54972"/>
                    <a:pt x="399697" y="49421"/>
                    <a:pt x="409575" y="47625"/>
                  </a:cubicBezTo>
                  <a:cubicBezTo>
                    <a:pt x="434760" y="43046"/>
                    <a:pt x="460375" y="41275"/>
                    <a:pt x="485775" y="38100"/>
                  </a:cubicBezTo>
                  <a:cubicBezTo>
                    <a:pt x="504825" y="31750"/>
                    <a:pt x="523444" y="23920"/>
                    <a:pt x="542925" y="19050"/>
                  </a:cubicBezTo>
                  <a:cubicBezTo>
                    <a:pt x="590765" y="7090"/>
                    <a:pt x="568606" y="13665"/>
                    <a:pt x="609600" y="0"/>
                  </a:cubicBezTo>
                  <a:cubicBezTo>
                    <a:pt x="631550" y="3658"/>
                    <a:pt x="671877" y="7326"/>
                    <a:pt x="695325" y="19050"/>
                  </a:cubicBezTo>
                  <a:cubicBezTo>
                    <a:pt x="705564" y="24170"/>
                    <a:pt x="714375" y="31750"/>
                    <a:pt x="723900" y="38100"/>
                  </a:cubicBezTo>
                  <a:cubicBezTo>
                    <a:pt x="746125" y="34925"/>
                    <a:pt x="768699" y="33623"/>
                    <a:pt x="790575" y="28575"/>
                  </a:cubicBezTo>
                  <a:cubicBezTo>
                    <a:pt x="810141" y="24060"/>
                    <a:pt x="847725" y="9525"/>
                    <a:pt x="847725" y="9525"/>
                  </a:cubicBezTo>
                </a:path>
              </a:pathLst>
            </a:custGeom>
            <a:noFill/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b="1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20841" y="4783245"/>
              <a:ext cx="94667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Dialog</a:t>
              </a:r>
            </a:p>
            <a:p>
              <a:pPr algn="ctr"/>
              <a:r>
                <a:rPr lang="en-US" sz="2000" b="1" dirty="0">
                  <a:solidFill>
                    <a:schemeClr val="bg2">
                      <a:lumMod val="25000"/>
                    </a:schemeClr>
                  </a:solidFill>
                </a:rPr>
                <a:t>H</a:t>
              </a:r>
              <a:r>
                <a:rPr lang="en-US" sz="2000" b="1" dirty="0" smtClean="0">
                  <a:solidFill>
                    <a:schemeClr val="bg2">
                      <a:lumMod val="25000"/>
                    </a:schemeClr>
                  </a:solidFill>
                </a:rPr>
                <a:t>istory</a:t>
              </a: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2" y="3414424"/>
            <a:ext cx="1427163" cy="154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 flipH="1">
            <a:off x="7221682" y="4592782"/>
            <a:ext cx="342901" cy="665018"/>
          </a:xfrm>
          <a:prstGeom prst="straightConnector1">
            <a:avLst/>
          </a:prstGeom>
          <a:ln w="34925"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475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6" grpId="0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9&quot;/&gt;&lt;/object&gt;&lt;object type=&quot;3&quot; unique_id=&quot;10005&quot;&gt;&lt;property id=&quot;20148&quot; value=&quot;5&quot;/&gt;&lt;property id=&quot;20300&quot; value=&quot;Slide 2 - &amp;quot;An Overview of SRI International&amp;#x0D;&amp;#x0A;We are a community of innovation&amp;quot;&quot;/&gt;&lt;property id=&quot;20307&quot; value=&quot;260&quot;/&gt;&lt;/object&gt;&lt;object type=&quot;3&quot; unique_id=&quot;10006&quot;&gt;&lt;property id=&quot;20148&quot; value=&quot;5&quot;/&gt;&lt;property id=&quot;20300&quot; value=&quot;Slide 3 - &amp;quot;A Period of Great Change…&amp;#x0D;&amp;#x0A;Tremendous opportunities for innovation&amp;quot;&quot;/&gt;&lt;property id=&quot;20307&quot; value=&quot;261&quot;/&gt;&lt;/object&gt;&lt;object type=&quot;3&quot; unique_id=&quot;10007&quot;&gt;&lt;property id=&quot;20148&quot; value=&quot;5&quot;/&gt;&lt;property id=&quot;20300&quot; value=&quot;Slide 4 - &amp;quot;… and the Challenges Are Increasing&amp;#x0D;&amp;#x0A;Keeping up with accelerating rates of change&amp;quot;&quot;/&gt;&lt;property id=&quot;20307&quot; value=&quot;262&quot;/&gt;&lt;/object&gt;&lt;object type=&quot;3&quot; unique_id=&quot;10008&quot;&gt;&lt;property id=&quot;20148&quot; value=&quot;5&quot;/&gt;&lt;property id=&quot;20300&quot; value=&quot;Slide 5 - &amp;quot;Essential Ingredients for Innovation &amp;#x0D;&amp;#x0A;SRI provides you with all three&amp;quot;&quot;/&gt;&lt;property id=&quot;20307&quot; value=&quot;263&quot;/&gt;&lt;/object&gt;&lt;object type=&quot;3&quot; unique_id=&quot;10009&quot;&gt;&lt;property id=&quot;20148&quot; value=&quot;5&quot;/&gt;&lt;property id=&quot;20300&quot; value=&quot;Slide 6 - &amp;quot;SRI International Profile&amp;#x0D;&amp;#x0A;&amp;quot;&quot;/&gt;&lt;property id=&quot;20307&quot; value=&quot;264&quot;/&gt;&lt;/object&gt;&lt;object type=&quot;3&quot; unique_id=&quot;10010&quot;&gt;&lt;property id=&quot;20148&quot; value=&quot;5&quot;/&gt;&lt;property id=&quot;20300&quot; value=&quot;Slide 7 - &amp;quot;Who We Are&amp;#x0D;&amp;#x0A;SRI is a world-leading independent R&amp;amp;D organization&amp;quot;&quot;/&gt;&lt;property id=&quot;20307&quot; value=&quot;265&quot;/&gt;&lt;/object&gt;&lt;object type=&quot;3&quot; unique_id=&quot;10011&quot;&gt;&lt;property id=&quot;20148&quot; value=&quot;5&quot;/&gt;&lt;property id=&quot;20300&quot; value=&quot;Slide 8 - &amp;quot;Our Mission &amp;#x0D;&amp;#x0A;Dedicated to client success and lasting value&amp;quot;&quot;/&gt;&lt;property id=&quot;20307&quot; value=&quot;266&quot;/&gt;&lt;/object&gt;&lt;object type=&quot;3&quot; unique_id=&quot;10012&quot;&gt;&lt;property id=&quot;20148&quot; value=&quot;5&quot;/&gt;&lt;property id=&quot;20300&quot; value=&quot;Slide 9 - &amp;quot;What We Do&amp;#x0D;&amp;#x0A;We create solutions that address your needs&amp;quot;&quot;/&gt;&lt;property id=&quot;20307&quot; value=&quot;267&quot;/&gt;&lt;/object&gt;&lt;object type=&quot;3&quot; unique_id=&quot;10013&quot;&gt;&lt;property id=&quot;20148&quot; value=&quot;5&quot;/&gt;&lt;property id=&quot;20300&quot; value=&quot;Slide 10 - &amp;quot;Our Focus Areas&amp;#x0D;&amp;#x0A;Multidisciplinary teams leverage core technology and research areas&amp;quot;&quot;/&gt;&lt;property id=&quot;20307&quot; value=&quot;268&quot;/&gt;&lt;/object&gt;&lt;object type=&quot;3&quot; unique_id=&quot;10014&quot;&gt;&lt;property id=&quot;20148&quot; value=&quot;5&quot;/&gt;&lt;property id=&quot;20300&quot; value=&quot;Slide 11 - &amp;quot;Clients throughout the World&amp;#x0D;&amp;#x0A;Providing value from Silicon Valley to our clients worldwide  &amp;quot;&quot;/&gt;&lt;property id=&quot;20307&quot; value=&quot;269&quot;/&gt;&lt;/object&gt;&lt;object type=&quot;3&quot; unique_id=&quot;10018&quot;&gt;&lt;property id=&quot;20148&quot; value=&quot;5&quot;/&gt;&lt;property id=&quot;20300&quot; value=&quot;Slide 15 - &amp;quot;SRI and Sarnoff Technology Spin-off Ventures&amp;#x0D;&amp;#x0A;Growth opportunities that bring innovations to market&amp;quot;&quot;/&gt;&lt;property id=&quot;20307&quot; value=&quot;273&quot;/&gt;&lt;/object&gt;&lt;object type=&quot;3&quot; unique_id=&quot;10019&quot;&gt;&lt;property id=&quot;20148&quot; value=&quot;5&quot;/&gt;&lt;property id=&quot;20300&quot; value=&quot;Slide 16 - &amp;quot;Senior Management Team&amp;#x0D;&amp;#x0A;Leaders of customer-centric teams&amp;quot;&quot;/&gt;&lt;property id=&quot;20307&quot; value=&quot;274&quot;/&gt;&lt;/object&gt;&lt;object type=&quot;3&quot; unique_id=&quot;10020&quot;&gt;&lt;property id=&quot;20148&quot; value=&quot;5&quot;/&gt;&lt;property id=&quot;20300&quot; value=&quot;Slide 17 - &amp;quot;Distinguished Innovations&amp;#x0D;&amp;#x0A;&amp;quot;&quot;/&gt;&lt;property id=&quot;20307&quot; value=&quot;275&quot;/&gt;&lt;/object&gt;&lt;object type=&quot;3&quot; unique_id=&quot;10021&quot;&gt;&lt;property id=&quot;20148&quot; value=&quot;5&quot;/&gt;&lt;property id=&quot;20300&quot; value=&quot;Slide 18 - &amp;quot;SRI Innovations Have Changed the World&amp;#x0D;&amp;#x0A;More than 60 years of contributions to government, industry, and society&amp;quot;&quot;/&gt;&lt;property id=&quot;20307&quot; value=&quot;276&quot;/&gt;&lt;/object&gt;&lt;object type=&quot;3&quot; unique_id=&quot;10022&quot;&gt;&lt;property id=&quot;20148&quot; value=&quot;5&quot;/&gt;&lt;property id=&quot;20300&quot; value=&quot;Slide 19 - &amp;quot;Computing&amp;#x0D;&amp;#x0A;SRI invented the foundations of personal computing&amp;quot;&quot;/&gt;&lt;property id=&quot;20307&quot; value=&quot;277&quot;/&gt;&lt;/object&gt;&lt;object type=&quot;3&quot; unique_id=&quot;10023&quot;&gt;&lt;property id=&quot;20148&quot; value=&quot;5&quot;/&gt;&lt;property id=&quot;20300&quot; value=&quot;Slide 20 - &amp;quot;Intelligent Robotics&amp;#x0D;&amp;#x0A;SRI has pioneered robotics for more than 40 years&amp;quot;&quot;/&gt;&lt;property id=&quot;20307&quot; value=&quot;278&quot;/&gt;&lt;/object&gt;&lt;object type=&quot;3&quot; unique_id=&quot;10024&quot;&gt;&lt;property id=&quot;20148&quot; value=&quot;5&quot;/&gt;&lt;property id=&quot;20300&quot; value=&quot;Slide 21 - &amp;quot;Internet and Networks&amp;#x0D;&amp;#x0A;SRI was there “before the beginning”&amp;quot;&quot;/&gt;&lt;property id=&quot;20307&quot; value=&quot;279&quot;/&gt;&lt;/object&gt;&lt;object type=&quot;3&quot; unique_id=&quot;10025&quot;&gt;&lt;property id=&quot;20148&quot; value=&quot;5&quot;/&gt;&lt;property id=&quot;20300&quot; value=&quot;Slide 22 - &amp;quot;Wireless Communications&amp;#x0D;&amp;#x0A;SRI made possible a new way to communicate&amp;quot;&quot;/&gt;&lt;property id=&quot;20307&quot; value=&quot;280&quot;/&gt;&lt;/object&gt;&lt;object type=&quot;3&quot; unique_id=&quot;10027&quot;&gt;&lt;property id=&quot;20148&quot; value=&quot;5&quot;/&gt;&lt;property id=&quot;20300&quot; value=&quot;Slide 23 - &amp;quot;National Defense&amp;#x0D;&amp;#x0A;SRI has helped our nation meet mission-critical needs for decades&amp;quot;&quot;/&gt;&lt;property id=&quot;20307&quot; value=&quot;282&quot;/&gt;&lt;/object&gt;&lt;object type=&quot;3&quot; unique_id=&quot;10028&quot;&gt;&lt;property id=&quot;20148&quot; value=&quot;5&quot;/&gt;&lt;property id=&quot;20300&quot; value=&quot;Slide 24 - &amp;quot;Penetrating Radars&amp;#x0D;&amp;#x0A;SRI technology pinpoints concealed items of interest &amp;quot;&quot;/&gt;&lt;property id=&quot;20307&quot; value=&quot;283&quot;/&gt;&lt;/object&gt;&lt;object type=&quot;3&quot; unique_id=&quot;10029&quot;&gt;&lt;property id=&quot;20148&quot; value=&quot;5&quot;/&gt;&lt;property id=&quot;20300&quot; value=&quot;Slide 25 - &amp;quot;Aerospace&amp;#x0D;&amp;#x0A;SRI innovations take flight&amp;quot;&quot;/&gt;&lt;property id=&quot;20307&quot; value=&quot;284&quot;/&gt;&lt;/object&gt;&lt;object type=&quot;3&quot; unique_id=&quot;10030&quot;&gt;&lt;property id=&quot;20148&quot; value=&quot;5&quot;/&gt;&lt;property id=&quot;20300&quot; value=&quot;Slide 26 - &amp;quot;Satellite Communications&amp;#x0D;&amp;#x0A;SRI designs, deploys, and operates complex systems &amp;quot;&quot;/&gt;&lt;property id=&quot;20307&quot; value=&quot;285&quot;/&gt;&lt;/object&gt;&lt;object type=&quot;3&quot; unique_id=&quot;10031&quot;&gt;&lt;property id=&quot;20148&quot; value=&quot;5&quot;/&gt;&lt;property id=&quot;20300&quot; value=&quot;Slide 27 - &amp;quot;Banking&amp;#x0D;&amp;#x0A;SRI revolutionized how money is moved and used&amp;quot;&quot;/&gt;&lt;property id=&quot;20307&quot; value=&quot;286&quot;/&gt;&lt;/object&gt;&lt;object type=&quot;3&quot; unique_id=&quot;10032&quot;&gt;&lt;property id=&quot;20148&quot; value=&quot;5&quot;/&gt;&lt;property id=&quot;20300&quot; value=&quot;Slide 28 - &amp;quot;Automation&amp;#x0D;&amp;#x0A;SRI technologies speed delivery of vital information&amp;quot;&quot;/&gt;&lt;property id=&quot;20307&quot; value=&quot;287&quot;/&gt;&lt;/object&gt;&lt;object type=&quot;3&quot; unique_id=&quot;10033&quot;&gt;&lt;property id=&quot;20148&quot; value=&quot;5&quot;/&gt;&lt;property id=&quot;20300&quot; value=&quot;Slide 29 - &amp;quot;Natural Language Speech Recognition&amp;#x0D;&amp;#x0A;SRI innovations give voice to customer transactions &amp;quot;&quot;/&gt;&lt;property id=&quot;20307&quot; value=&quot;288&quot;/&gt;&lt;/object&gt;&lt;object type=&quot;3&quot; unique_id=&quot;10034&quot;&gt;&lt;property id=&quot;20148&quot; value=&quot;5&quot;/&gt;&lt;property id=&quot;20300&quot; value=&quot;Slide 30 - &amp;quot;Energy and Environment&amp;#x0D;&amp;#x0A;SRI is developing and licensing technologies for a sustainable future&amp;quot;&quot;/&gt;&lt;property id=&quot;20307&quot; value=&quot;289&quot;/&gt;&lt;/object&gt;&lt;object type=&quot;3&quot; unique_id=&quot;10035&quot;&gt;&lt;property id=&quot;20148&quot; value=&quot;5&quot;/&gt;&lt;property id=&quot;20300&quot; value=&quot;Slide 31 - &amp;quot;Artificial Muscle&amp;#x0D;&amp;#x0A;“Shape-shifting plastics” offer advanced automation, power generation&amp;quot;&quot;/&gt;&lt;property id=&quot;20307&quot; value=&quot;290&quot;/&gt;&lt;/object&gt;&lt;object type=&quot;3&quot; unique_id=&quot;10036&quot;&gt;&lt;property id=&quot;20148&quot; value=&quot;5&quot;/&gt;&lt;property id=&quot;20300&quot; value=&quot;Slide 32 - &amp;quot;Drug Discovery&amp;#x0D;&amp;#x0A;SRI helps save lives through new drugs for cancer and infectious disease&amp;quot;&quot;/&gt;&lt;property id=&quot;20307&quot; value=&quot;291&quot;/&gt;&lt;/object&gt;&lt;object type=&quot;3&quot; unique_id=&quot;10037&quot;&gt;&lt;property id=&quot;20148&quot; value=&quot;5&quot;/&gt;&lt;property id=&quot;20300&quot; value=&quot;Slide 33 - &amp;quot;Medical Systems&amp;#x0D;&amp;#x0A;SRI innovations help patients recover faster, with fewer complications&amp;quot;&quot;/&gt;&lt;property id=&quot;20307&quot; value=&quot;292&quot;/&gt;&lt;/object&gt;&lt;object type=&quot;3&quot; unique_id=&quot;10038&quot;&gt;&lt;property id=&quot;20148&quot; value=&quot;5&quot;/&gt;&lt;property id=&quot;20300&quot; value=&quot;Slide 34 - &amp;quot;Education&amp;#x0D;&amp;#x0A;SRI helps improve how teachers teach and students learn&amp;quot;&quot;/&gt;&lt;property id=&quot;20307&quot; value=&quot;293&quot;/&gt;&lt;/object&gt;&lt;object type=&quot;3&quot; unique_id=&quot;10039&quot;&gt;&lt;property id=&quot;20148&quot; value=&quot;5&quot;/&gt;&lt;property id=&quot;20300&quot; value=&quot;Slide 35 - &amp;quot;Economic Development&amp;#x0D;&amp;#x0A;SRI helps enhance competitiveness around the globe&amp;quot;&quot;/&gt;&lt;property id=&quot;20307&quot; value=&quot;294&quot;/&gt;&lt;/object&gt;&lt;object type=&quot;3&quot; unique_id=&quot;10040&quot;&gt;&lt;property id=&quot;20148&quot; value=&quot;5&quot;/&gt;&lt;property id=&quot;20300&quot; value=&quot;Slide 36 - &amp;quot;Tourism&amp;#x0D;&amp;#x0A;SRI puts new destinations on the map&amp;quot;&quot;/&gt;&lt;property id=&quot;20307&quot; value=&quot;295&quot;/&gt;&lt;/object&gt;&lt;object type=&quot;3&quot; unique_id=&quot;10041&quot;&gt;&lt;property id=&quot;20148&quot; value=&quot;5&quot;/&gt;&lt;property id=&quot;20300&quot; value=&quot;Slide 37 - &amp;quot;Entertainment &amp;#x0D;&amp;#x0A;SRI and Sarnoff have changed how we see movies and television&amp;quot;&quot;/&gt;&lt;property id=&quot;20307&quot; value=&quot;296&quot;/&gt;&lt;/object&gt;&lt;object type=&quot;3&quot; unique_id=&quot;10042&quot;&gt;&lt;property id=&quot;20148&quot; value=&quot;5&quot;/&gt;&lt;property id=&quot;20300&quot; value=&quot;Slide 38 - &amp;quot;Capabilities Matched to Market Needs&amp;quot;&quot;/&gt;&lt;property id=&quot;20307&quot; value=&quot;297&quot;/&gt;&lt;/object&gt;&lt;object type=&quot;3&quot; unique_id=&quot;10043&quot;&gt;&lt;property id=&quot;20148&quot; value=&quot;5&quot;/&gt;&lt;property id=&quot;20300&quot; value=&quot;Slide 39 - &amp;quot;Deep Technical Capabilities &amp;#x0D;&amp;#x0A;SRI applies interdisciplinary skills to provide solutions to your needs&amp;quot;&quot;/&gt;&lt;property id=&quot;20307&quot; value=&quot;298&quot;/&gt;&lt;/object&gt;&lt;object type=&quot;3&quot; unique_id=&quot;10044&quot;&gt;&lt;property id=&quot;20148&quot; value=&quot;5&quot;/&gt;&lt;property id=&quot;20300&quot; value=&quot;Slide 40 - &amp;quot;Information and Computing &amp;#x0D;&amp;#x0A;Pioneering next-generation, disruptive technologies&amp;quot;&quot;/&gt;&lt;property id=&quot;20307&quot; value=&quot;299&quot;/&gt;&lt;/object&gt;&lt;object type=&quot;3&quot; unique_id=&quot;10045&quot;&gt;&lt;property id=&quot;20148&quot; value=&quot;5&quot;/&gt;&lt;property id=&quot;20300&quot; value=&quot;Slide 41 - &amp;quot;Networks and Communication&amp;#x0D;&amp;#x0A;Operationally effective systems for government and commercial clients&amp;quot;&quot;/&gt;&lt;property id=&quot;20307&quot; value=&quot;300&quot;/&gt;&lt;/object&gt;&lt;object type=&quot;3&quot; unique_id=&quot;10046&quot;&gt;&lt;property id=&quot;20148&quot; value=&quot;5&quot;/&gt;&lt;property id=&quot;20300&quot; value=&quot;Slide 42 - &amp;quot;Automation and Robotics&amp;#x0D;&amp;#x0A;From the world’s first reasoning robot to the latest advances&amp;quot;&quot;/&gt;&lt;property id=&quot;20307&quot; value=&quot;301&quot;/&gt;&lt;/object&gt;&lt;object type=&quot;3&quot; unique_id=&quot;10047&quot;&gt;&lt;property id=&quot;20148&quot; value=&quot;5&quot;/&gt;&lt;property id=&quot;20300&quot; value=&quot;Slide 43 - &amp;quot;Intelligence Systems &amp;#x0D;&amp;#x0A;From field support to end-to-end, secure information management systems&amp;quot;&quot;/&gt;&lt;property id=&quot;20307&quot; value=&quot;302&quot;/&gt;&lt;/object&gt;&lt;object type=&quot;3&quot; unique_id=&quot;10048&quot;&gt;&lt;property id=&quot;20148&quot; value=&quot;5&quot;/&gt;&lt;property id=&quot;20300&quot; value=&quot;Slide 44 - &amp;quot;Data Collection and Measurement&amp;#x0D;&amp;#x0A;State-of-the-art sensing and information processing&amp;quot;&quot;/&gt;&lt;property id=&quot;20307&quot; value=&quot;303&quot;/&gt;&lt;/object&gt;&lt;object type=&quot;3&quot; unique_id=&quot;10049&quot;&gt;&lt;property id=&quot;20148&quot; value=&quot;5&quot;/&gt;&lt;property id=&quot;20300&quot; value=&quot;Slide 45 - &amp;quot;Homeland Security &amp;#x0D;&amp;#x0A;SRI contributes to our nation’s preparedness&amp;quot;&quot;/&gt;&lt;property id=&quot;20307&quot; value=&quot;304&quot;/&gt;&lt;/object&gt;&lt;object type=&quot;3&quot; unique_id=&quot;10050&quot;&gt;&lt;property id=&quot;20148&quot; value=&quot;5&quot;/&gt;&lt;property id=&quot;20300&quot; value=&quot;Slide 46 - &amp;quot;Automotive&amp;#x0D;&amp;#x0A;Improving safety, comfort, cost, and environmental impact&amp;quot;&quot;/&gt;&lt;property id=&quot;20307&quot; value=&quot;305&quot;/&gt;&lt;/object&gt;&lt;object type=&quot;3&quot; unique_id=&quot;10051&quot;&gt;&lt;property id=&quot;20148&quot; value=&quot;5&quot;/&gt;&lt;property id=&quot;20300&quot; value=&quot;Slide 47 - &amp;quot;Energy and Environment&amp;#x0D;&amp;#x0A;From basic research to pilot tests and commercialization&amp;quot;&quot;/&gt;&lt;property id=&quot;20307&quot; value=&quot;306&quot;/&gt;&lt;/object&gt;&lt;object type=&quot;3&quot; unique_id=&quot;10052&quot;&gt;&lt;property id=&quot;20148&quot; value=&quot;5&quot;/&gt;&lt;property id=&quot;20300&quot; value=&quot;Slide 48 - &amp;quot;Marine Science and Technology&amp;#x0D;&amp;#x0A;Taking SRI’s capabilities to the water&amp;quot;&quot;/&gt;&lt;property id=&quot;20307&quot; value=&quot;307&quot;/&gt;&lt;/object&gt;&lt;object type=&quot;3&quot; unique_id=&quot;10053&quot;&gt;&lt;property id=&quot;20148&quot; value=&quot;5&quot;/&gt;&lt;property id=&quot;20300&quot; value=&quot;Slide 49 - &amp;quot;Advanced Materials and Structures&amp;#x0D;&amp;#x0A;From basic research to pilot tests and commercialization&amp;quot;&quot;/&gt;&lt;property id=&quot;20307&quot; value=&quot;308&quot;/&gt;&lt;/object&gt;&lt;object type=&quot;3&quot; unique_id=&quot;10054&quot;&gt;&lt;property id=&quot;20148&quot; value=&quot;5&quot;/&gt;&lt;property id=&quot;20300&quot; value=&quot;Slide 50 - &amp;quot;Medical and Surgical Devices&amp;#x0D;&amp;#x0A;Advancing new ideas from initial design to working prototype&amp;quot;&quot;/&gt;&lt;property id=&quot;20307&quot; value=&quot;309&quot;/&gt;&lt;/object&gt;&lt;object type=&quot;3&quot; unique_id=&quot;10055&quot;&gt;&lt;property id=&quot;20148&quot; value=&quot;5&quot;/&gt;&lt;property id=&quot;20300&quot; value=&quot;Slide 51 - &amp;quot;Computational Biology&amp;#x0D;&amp;#x0A;Opportunities for drug discovery, agriculture, and biotech&amp;quot;&quot;/&gt;&lt;property id=&quot;20307&quot; value=&quot;310&quot;/&gt;&lt;/object&gt;&lt;object type=&quot;3&quot; unique_id=&quot;10056&quot;&gt;&lt;property id=&quot;20148&quot; value=&quot;5&quot;/&gt;&lt;property id=&quot;20300&quot; value=&quot;Slide 52 - &amp;quot;Biosciences &amp;#x0D;&amp;#x0A;Complete drug discovery and preclinical development services&amp;quot;&quot;/&gt;&lt;property id=&quot;20307&quot; value=&quot;311&quot;/&gt;&lt;/object&gt;&lt;object type=&quot;3&quot; unique_id=&quot;10057&quot;&gt;&lt;property id=&quot;20148&quot; value=&quot;5&quot;/&gt;&lt;property id=&quot;20300&quot; value=&quot;Slide 53 - &amp;quot;Product Development&amp;#x0D;&amp;#x0A;From technology concepts to working product prototypes&amp;quot;&quot;/&gt;&lt;property id=&quot;20307&quot; value=&quot;312&quot;/&gt;&lt;/object&gt;&lt;object type=&quot;3&quot; unique_id=&quot;10058&quot;&gt;&lt;property id=&quot;20148&quot; value=&quot;5&quot;/&gt;&lt;property id=&quot;20300&quot; value=&quot;Slide 54 - &amp;quot;Public Policy&amp;#x0D;&amp;#x0A;Addressing challenges caused by technological, social, and economic change&amp;quot;&quot;/&gt;&lt;property id=&quot;20307&quot; value=&quot;313&quot;/&gt;&lt;/object&gt;&lt;object type=&quot;3&quot; unique_id=&quot;10059&quot;&gt;&lt;property id=&quot;20148&quot; value=&quot;5&quot;/&gt;&lt;property id=&quot;20300&quot; value=&quot;Slide 55 - &amp;quot;Sarnoff Corporation, an SRI Subsidiary &amp;#x0D;&amp;#x0A;Complementary capabilities to meet client needs&amp;quot;&quot;/&gt;&lt;property id=&quot;20307&quot; value=&quot;314&quot;/&gt;&lt;/object&gt;&lt;object type=&quot;3&quot; unique_id=&quot;10060&quot;&gt;&lt;property id=&quot;20148&quot; value=&quot;5&quot;/&gt;&lt;property id=&quot;20300&quot; value=&quot;Slide 56 - &amp;quot;SRI’s Value Creation Process™&amp;quot;&quot;/&gt;&lt;property id=&quot;20307&quot; value=&quot;315&quot;/&gt;&lt;/object&gt;&lt;object type=&quot;3&quot; unique_id=&quot;10061&quot;&gt;&lt;property id=&quot;20148&quot; value=&quot;5&quot;/&gt;&lt;property id=&quot;20300&quot; value=&quot;Slide 57 - &amp;quot;The Innovation Life Cycle&amp;#x0D;&amp;#x0A;Creation and delivery of new products and services in the marketplace&amp;quot;&quot;/&gt;&lt;property id=&quot;20307&quot; value=&quot;316&quot;/&gt;&lt;/object&gt;&lt;object type=&quot;3&quot; unique_id=&quot;10062&quot;&gt;&lt;property id=&quot;20148&quot; value=&quot;5&quot;/&gt;&lt;property id=&quot;20300&quot; value=&quot;Slide 58 - &amp;quot;SRI’s Process for Creating Customer Value&amp;#x0D;&amp;#x0A;Rigorously applying SRI’s Five Disciplines of Innovation™&amp;quot;&quot;/&gt;&lt;property id=&quot;20307&quot; value=&quot;317&quot;/&gt;&lt;/object&gt;&lt;object type=&quot;3&quot; unique_id=&quot;10063&quot;&gt;&lt;property id=&quot;20148&quot; value=&quot;5&quot;/&gt;&lt;property id=&quot;20300&quot; value=&quot;Slide 59 - &amp;quot;SRI’s “NABC” Approach&amp;#x0D;&amp;#x0A;Used to develop a quantitative value proposition—the first step in value creation&amp;quot;&quot;/&gt;&lt;property id=&quot;20307&quot; value=&quot;318&quot;/&gt;&lt;/object&gt;&lt;object type=&quot;3&quot; unique_id=&quot;10064&quot;&gt;&lt;property id=&quot;20148&quot; value=&quot;5&quot;/&gt;&lt;property id=&quot;20300&quot; value=&quot;Slide 60 - &amp;quot;SRI’s Model &amp;#x0D;&amp;#x0A;We have a vested interest in your success&amp;quot;&quot;/&gt;&lt;property id=&quot;20307&quot; value=&quot;319&quot;/&gt;&lt;/object&gt;&lt;object type=&quot;3&quot; unique_id=&quot;10065&quot;&gt;&lt;property id=&quot;20148&quot; value=&quot;5&quot;/&gt;&lt;property id=&quot;20300&quot; value=&quot;Slide 61 - &amp;quot;SRI’s Process for Creating New Ventures&amp;#x0D;&amp;#x0A;Disciplined and milestone-based&amp;quot;&quot;/&gt;&lt;property id=&quot;20307&quot; value=&quot;320&quot;/&gt;&lt;/object&gt;&lt;object type=&quot;3&quot; unique_id=&quot;10066&quot;&gt;&lt;property id=&quot;20148&quot; value=&quot;5&quot;/&gt;&lt;property id=&quot;20300&quot; value=&quot;Slide 62 - &amp;quot;Innovation Partnership Programs&amp;quot;&quot;/&gt;&lt;property id=&quot;20307&quot; value=&quot;321&quot;/&gt;&lt;/object&gt;&lt;object type=&quot;3&quot; unique_id=&quot;10067&quot;&gt;&lt;property id=&quot;20148&quot; value=&quot;5&quot;/&gt;&lt;property id=&quot;20300&quot; value=&quot;Slide 63 - &amp;quot;SRI Innovation Partnership Programs&amp;#x0D;&amp;#x0A;Helping organizations turn ideas into high-value products and services&amp;quot;&quot;/&gt;&lt;property id=&quot;20307&quot; value=&quot;322&quot;/&gt;&lt;/object&gt;&lt;object type=&quot;3&quot; unique_id=&quot;10068&quot;&gt;&lt;property id=&quot;20148&quot; value=&quot;5&quot;/&gt;&lt;property id=&quot;20300&quot; value=&quot;Slide 64 - &amp;quot;SRI Five Disciplines of Innovation™ Program&amp;#x0D;&amp;#x0A;For an organizational culture that consistently provides compelling va&quot;/&gt;&lt;property id=&quot;20307&quot; value=&quot;323&quot;/&gt;&lt;/object&gt;&lt;object type=&quot;3&quot; unique_id=&quot;10069&quot;&gt;&lt;property id=&quot;20148&quot; value=&quot;5&quot;/&gt;&lt;property id=&quot;20300&quot; value=&quot;Slide 65 - &amp;quot;Technology for Innovative Products Workshop &amp;#x0D;&amp;#x0A;New products and services for growth&amp;quot;&quot;/&gt;&lt;property id=&quot;20307&quot; value=&quot;324&quot;/&gt;&lt;/object&gt;&lt;object type=&quot;3&quot; unique_id=&quot;10070&quot;&gt;&lt;property id=&quot;20148&quot; value=&quot;5&quot;/&gt;&lt;property id=&quot;20300&quot; value=&quot;Slide 66 - &amp;quot;Ways We Can Work Together&amp;#x0D;&amp;#x0A;Flexible working arrangements to meet your needs&amp;quot;&quot;/&gt;&lt;property id=&quot;20307&quot; value=&quot;325&quot;/&gt;&lt;/object&gt;&lt;object type=&quot;3&quot; unique_id=&quot;10072&quot;&gt;&lt;property id=&quot;20148&quot; value=&quot;5&quot;/&gt;&lt;property id=&quot;20300&quot; value=&quot;Slide 67&quot;/&gt;&lt;property id=&quot;20307&quot; value=&quot;258&quot;/&gt;&lt;/object&gt;&lt;object type=&quot;3&quot; unique_id=&quot;98176&quot;&gt;&lt;property id=&quot;20148&quot; value=&quot;5&quot;/&gt;&lt;property id=&quot;20300&quot; value=&quot;Slide 12 - &amp;quot;Representative Clients and Partners&amp;#x0D;&amp;#x0A;SRI delivers innovation to governments&amp;quot;&quot;/&gt;&lt;property id=&quot;20307&quot; value=&quot;326&quot;/&gt;&lt;/object&gt;&lt;object type=&quot;3&quot; unique_id=&quot;98177&quot;&gt;&lt;property id=&quot;20148&quot; value=&quot;5&quot;/&gt;&lt;property id=&quot;20300&quot; value=&quot;Slide 13 - &amp;quot;Representative Clients and Partners&amp;#x0D;&amp;#x0A;SRI delivers innovation to established and start-up businesses&amp;quot;&quot;/&gt;&lt;property id=&quot;20307&quot; value=&quot;327&quot;/&gt;&lt;/object&gt;&lt;object type=&quot;3&quot; unique_id=&quot;98178&quot;&gt;&lt;property id=&quot;20148&quot; value=&quot;5&quot;/&gt;&lt;property id=&quot;20300&quot; value=&quot;Slide 14 - &amp;quot;Representative Clients and Partners&amp;#x0D;&amp;#x0A;SRI delivers innovation to foundations and industry&amp;quot;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Custom 15">
      <a:dk1>
        <a:srgbClr val="4E4E4E"/>
      </a:dk1>
      <a:lt1>
        <a:srgbClr val="FFFFFF"/>
      </a:lt1>
      <a:dk2>
        <a:srgbClr val="4E4E4E"/>
      </a:dk2>
      <a:lt2>
        <a:srgbClr val="FFFFFF"/>
      </a:lt2>
      <a:accent1>
        <a:srgbClr val="0070C0"/>
      </a:accent1>
      <a:accent2>
        <a:srgbClr val="8C92BB"/>
      </a:accent2>
      <a:accent3>
        <a:srgbClr val="CF7646"/>
      </a:accent3>
      <a:accent4>
        <a:srgbClr val="E8A333"/>
      </a:accent4>
      <a:accent5>
        <a:srgbClr val="7030A0"/>
      </a:accent5>
      <a:accent6>
        <a:srgbClr val="2D2D8A"/>
      </a:accent6>
      <a:hlink>
        <a:srgbClr val="004080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24101</TotalTime>
  <Words>998</Words>
  <Application>Microsoft Macintosh PowerPoint</Application>
  <PresentationFormat>On-screen Show (4:3)</PresentationFormat>
  <Paragraphs>174</Paragraphs>
  <Slides>15</Slides>
  <Notes>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Autonomous Cyber     </vt:lpstr>
      <vt:lpstr>Cybersecurity &amp; Autonomy</vt:lpstr>
      <vt:lpstr>Offensive Cyber</vt:lpstr>
      <vt:lpstr>Defensive Cyber</vt:lpstr>
      <vt:lpstr>Timescale</vt:lpstr>
      <vt:lpstr>Who knows first?</vt:lpstr>
      <vt:lpstr>Current Research: Netasha</vt:lpstr>
      <vt:lpstr>Current Research: Netasha</vt:lpstr>
      <vt:lpstr>PowerPoint Presentation</vt:lpstr>
      <vt:lpstr>Netasha Demo Video</vt:lpstr>
      <vt:lpstr>Countering Cyber Autonomy</vt:lpstr>
      <vt:lpstr>Verification and Validation of Autonomous Systems</vt:lpstr>
      <vt:lpstr>Specifications</vt:lpstr>
      <vt:lpstr>Specification/Implementation correspondence</vt:lpstr>
      <vt:lpstr>Worst vs Average Case</vt:lpstr>
    </vt:vector>
  </TitlesOfParts>
  <Company>SRI International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SRI International</dc:creator>
  <cp:lastModifiedBy>Drew Dean</cp:lastModifiedBy>
  <cp:revision>947</cp:revision>
  <cp:lastPrinted>2014-12-02T00:38:42Z</cp:lastPrinted>
  <dcterms:created xsi:type="dcterms:W3CDTF">2014-12-06T00:00:19Z</dcterms:created>
  <dcterms:modified xsi:type="dcterms:W3CDTF">2015-05-07T01:44:57Z</dcterms:modified>
</cp:coreProperties>
</file>