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8"/>
  </p:notesMasterIdLst>
  <p:sldIdLst>
    <p:sldId id="256" r:id="rId2"/>
    <p:sldId id="458" r:id="rId3"/>
    <p:sldId id="498" r:id="rId4"/>
    <p:sldId id="592" r:id="rId5"/>
    <p:sldId id="593" r:id="rId6"/>
    <p:sldId id="476" r:id="rId7"/>
    <p:sldId id="477" r:id="rId8"/>
    <p:sldId id="509" r:id="rId9"/>
    <p:sldId id="511" r:id="rId10"/>
    <p:sldId id="497" r:id="rId11"/>
    <p:sldId id="478" r:id="rId12"/>
    <p:sldId id="508" r:id="rId13"/>
    <p:sldId id="473" r:id="rId14"/>
    <p:sldId id="454" r:id="rId15"/>
    <p:sldId id="495" r:id="rId16"/>
    <p:sldId id="496" r:id="rId17"/>
    <p:sldId id="492" r:id="rId18"/>
    <p:sldId id="404" r:id="rId19"/>
    <p:sldId id="552" r:id="rId20"/>
    <p:sldId id="512" r:id="rId21"/>
    <p:sldId id="579" r:id="rId22"/>
    <p:sldId id="580" r:id="rId23"/>
    <p:sldId id="581" r:id="rId24"/>
    <p:sldId id="582" r:id="rId25"/>
    <p:sldId id="583" r:id="rId26"/>
    <p:sldId id="584" r:id="rId27"/>
    <p:sldId id="589" r:id="rId28"/>
    <p:sldId id="590" r:id="rId29"/>
    <p:sldId id="585" r:id="rId30"/>
    <p:sldId id="586" r:id="rId31"/>
    <p:sldId id="587" r:id="rId32"/>
    <p:sldId id="588" r:id="rId33"/>
    <p:sldId id="591" r:id="rId34"/>
    <p:sldId id="553" r:id="rId35"/>
    <p:sldId id="513" r:id="rId36"/>
    <p:sldId id="543" r:id="rId37"/>
    <p:sldId id="541" r:id="rId38"/>
    <p:sldId id="519" r:id="rId39"/>
    <p:sldId id="542" r:id="rId40"/>
    <p:sldId id="540" r:id="rId41"/>
    <p:sldId id="544" r:id="rId42"/>
    <p:sldId id="545" r:id="rId43"/>
    <p:sldId id="520" r:id="rId44"/>
    <p:sldId id="546" r:id="rId45"/>
    <p:sldId id="547" r:id="rId46"/>
    <p:sldId id="548" r:id="rId47"/>
    <p:sldId id="549" r:id="rId48"/>
    <p:sldId id="550" r:id="rId49"/>
    <p:sldId id="551" r:id="rId50"/>
    <p:sldId id="517" r:id="rId51"/>
    <p:sldId id="518" r:id="rId52"/>
    <p:sldId id="555" r:id="rId53"/>
    <p:sldId id="556" r:id="rId54"/>
    <p:sldId id="565" r:id="rId55"/>
    <p:sldId id="557" r:id="rId56"/>
    <p:sldId id="558" r:id="rId57"/>
    <p:sldId id="559" r:id="rId58"/>
    <p:sldId id="566" r:id="rId59"/>
    <p:sldId id="562" r:id="rId60"/>
    <p:sldId id="563" r:id="rId61"/>
    <p:sldId id="564" r:id="rId62"/>
    <p:sldId id="531" r:id="rId63"/>
    <p:sldId id="532" r:id="rId64"/>
    <p:sldId id="567" r:id="rId65"/>
    <p:sldId id="644" r:id="rId66"/>
    <p:sldId id="539" r:id="rId67"/>
    <p:sldId id="554" r:id="rId68"/>
    <p:sldId id="594" r:id="rId69"/>
    <p:sldId id="595" r:id="rId70"/>
    <p:sldId id="596" r:id="rId71"/>
    <p:sldId id="597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2" r:id="rId97"/>
    <p:sldId id="623" r:id="rId98"/>
    <p:sldId id="624" r:id="rId99"/>
    <p:sldId id="625" r:id="rId100"/>
    <p:sldId id="626" r:id="rId101"/>
    <p:sldId id="627" r:id="rId102"/>
    <p:sldId id="628" r:id="rId103"/>
    <p:sldId id="629" r:id="rId104"/>
    <p:sldId id="630" r:id="rId105"/>
    <p:sldId id="631" r:id="rId106"/>
    <p:sldId id="632" r:id="rId107"/>
    <p:sldId id="633" r:id="rId108"/>
    <p:sldId id="634" r:id="rId109"/>
    <p:sldId id="635" r:id="rId110"/>
    <p:sldId id="636" r:id="rId111"/>
    <p:sldId id="637" r:id="rId112"/>
    <p:sldId id="638" r:id="rId113"/>
    <p:sldId id="639" r:id="rId114"/>
    <p:sldId id="640" r:id="rId115"/>
    <p:sldId id="641" r:id="rId116"/>
    <p:sldId id="643" r:id="rId117"/>
  </p:sldIdLst>
  <p:sldSz cx="9144000" cy="6858000" type="screen4x3"/>
  <p:notesSz cx="6858000" cy="9144000"/>
  <p:embeddedFontLst>
    <p:embeddedFont>
      <p:font typeface="Monotype Sorts" charset="0"/>
      <p:regular r:id="rId119"/>
    </p:embeddedFont>
    <p:embeddedFont>
      <p:font typeface="Arial Narrow" pitchFamily="34" charset="0"/>
      <p:regular r:id="rId120"/>
      <p:bold r:id="rId121"/>
      <p:italic r:id="rId122"/>
      <p:boldItalic r:id="rId123"/>
    </p:embeddedFont>
    <p:embeddedFont>
      <p:font typeface="Cambria Math" pitchFamily="18" charset="0"/>
      <p:regular r:id="rId124"/>
    </p:embeddedFont>
    <p:embeddedFont>
      <p:font typeface="cmmi8" pitchFamily="34" charset="0"/>
      <p:regular r:id="rId125"/>
    </p:embeddedFont>
    <p:embeddedFont>
      <p:font typeface="MT Extra" pitchFamily="18" charset="2"/>
      <p:regular r:id="rId126"/>
    </p:embeddedFont>
    <p:embeddedFont>
      <p:font typeface="cmmi10" pitchFamily="34" charset="0"/>
      <p:regular r:id="rId127"/>
    </p:embeddedFont>
    <p:embeddedFont>
      <p:font typeface="cmex10" pitchFamily="34" charset="0"/>
      <p:regular r:id="rId128"/>
    </p:embeddedFont>
    <p:embeddedFont>
      <p:font typeface="cmsy10" pitchFamily="34" charset="0"/>
      <p:regular r:id="rId129"/>
    </p:embeddedFont>
    <p:embeddedFont>
      <p:font typeface="cmsy8" pitchFamily="34" charset="0"/>
      <p:regular r:id="rId130"/>
    </p:embeddedFont>
    <p:embeddedFont>
      <p:font typeface="cmtt8" pitchFamily="34" charset="0"/>
      <p:regular r:id="rId131"/>
    </p:embeddedFont>
    <p:embeddedFont>
      <p:font typeface="lcmss8" pitchFamily="34" charset="0"/>
      <p:regular r:id="rId132"/>
    </p:embeddedFont>
  </p:embeddedFontLst>
  <p:custDataLst>
    <p:tags r:id="rId1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DE"/>
    <a:srgbClr val="0099FF"/>
    <a:srgbClr val="A3FFE7"/>
    <a:srgbClr val="990033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2" autoAdjust="0"/>
  </p:normalViewPr>
  <p:slideViewPr>
    <p:cSldViewPr>
      <p:cViewPr varScale="1">
        <p:scale>
          <a:sx n="80" d="100"/>
          <a:sy n="80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5.fntdata"/><Relationship Id="rId128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126" Type="http://schemas.openxmlformats.org/officeDocument/2006/relationships/font" Target="fonts/font8.fntdata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6.fntdata"/><Relationship Id="rId129" Type="http://schemas.openxmlformats.org/officeDocument/2006/relationships/font" Target="fonts/font11.fntdata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font" Target="fonts/font1.fntdata"/><Relationship Id="rId12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4.fntdata"/><Relationship Id="rId130" Type="http://schemas.openxmlformats.org/officeDocument/2006/relationships/font" Target="fonts/font12.fntdata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2.fntdata"/><Relationship Id="rId125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3.fntdata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6363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88113" y="88693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4496ED2E-30E9-4FC4-9642-8E60FE515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D71953CA-F080-4F00-BC85-340F365BA924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0690152A-557C-438A-8674-884DA05B1A3E}" type="slidenum">
              <a:rPr lang="en-US"/>
              <a:pPr/>
              <a:t>57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0E123169-1F04-42CD-98DE-4115EF44850A}" type="slidenum">
              <a:rPr lang="en-US"/>
              <a:pPr/>
              <a:t>59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BC181F58-52DA-45EF-93B7-92E3058D3A2C}" type="slidenum">
              <a:rPr lang="en-US"/>
              <a:pPr/>
              <a:t>60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03416" y="8867001"/>
            <a:ext cx="354584" cy="276999"/>
          </a:xfrm>
          <a:ln/>
        </p:spPr>
        <p:txBody>
          <a:bodyPr/>
          <a:lstStyle/>
          <a:p>
            <a:fld id="{163E3226-699F-4251-8452-AF43D1C9C1DA}" type="slidenum">
              <a:rPr lang="en-US"/>
              <a:pPr/>
              <a:t>61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A8E44710-1BB0-40E2-A86F-3A1D7AE423EC}" type="slidenum">
              <a:rPr lang="en-US"/>
              <a:pPr/>
              <a:t>64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4A1F8-9D3B-4DB0-B0C2-FBDB49D717C5}" type="slidenum">
              <a:rPr lang="en-US"/>
              <a:pPr/>
              <a:t>77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58D87-8C70-40D4-8CCF-3C1DF65C74DE}" type="slidenum">
              <a:rPr lang="en-US"/>
              <a:pPr/>
              <a:t>78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669B8-82CF-4567-97C5-EFEE8B6DE2CA}" type="slidenum">
              <a:rPr lang="en-US"/>
              <a:pPr/>
              <a:t>79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20015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A2880D0E-626C-4CD1-ACE0-E845CA917413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1141321C-F592-4FE6-BB22-C7DA0D04BA92}" type="slidenum">
              <a:rPr lang="en-US"/>
              <a:pPr/>
              <a:t>5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17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03988" y="8867775"/>
            <a:ext cx="354012" cy="276225"/>
          </a:xfrm>
          <a:noFill/>
        </p:spPr>
        <p:txBody>
          <a:bodyPr/>
          <a:lstStyle>
            <a:lvl1pPr eaLnBrk="0" hangingPunct="0">
              <a:defRPr sz="20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F2C44CE7-B9FB-4E98-BAC3-B0BB27ED7E3C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100"/>
            <a:ext cx="184150" cy="27781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2A11143D-0835-46FA-B08D-BCA44BFCC5A3}" type="slidenum">
              <a:rPr lang="en-US"/>
              <a:pPr/>
              <a:t>52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FBB08E3D-9EF0-4951-9304-FB2B105DA2DD}" type="slidenum">
              <a:rPr lang="en-US"/>
              <a:pPr/>
              <a:t>53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03416" y="8867001"/>
            <a:ext cx="354584" cy="276999"/>
          </a:xfrm>
          <a:ln/>
        </p:spPr>
        <p:txBody>
          <a:bodyPr/>
          <a:lstStyle/>
          <a:p>
            <a:fld id="{A9F62A9F-58E0-4659-8E81-C769563EA509}" type="slidenum">
              <a:rPr lang="en-US"/>
              <a:pPr/>
              <a:t>54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38BC8DE7-F113-455F-840D-C5496FE8D197}" type="slidenum">
              <a:rPr lang="en-US"/>
              <a:pPr/>
              <a:t>55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88375" y="8867001"/>
            <a:ext cx="269625" cy="276999"/>
          </a:xfrm>
          <a:ln/>
        </p:spPr>
        <p:txBody>
          <a:bodyPr/>
          <a:lstStyle/>
          <a:p>
            <a:fld id="{90716C27-B169-4B4E-9D6A-1B7F2C0A9807}" type="slidenum">
              <a:rPr lang="en-US"/>
              <a:pPr/>
              <a:t>56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1507"/>
            <a:ext cx="184731" cy="27699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2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8530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301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4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6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7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8.png"/><Relationship Id="rId7" Type="http://schemas.openxmlformats.org/officeDocument/2006/relationships/image" Target="../media/image9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Abstraction, Decomposition, Relevance</a:t>
            </a:r>
            <a:br>
              <a:rPr lang="en-US" dirty="0" smtClean="0"/>
            </a:br>
            <a:r>
              <a:rPr lang="en-US" sz="2800" dirty="0" smtClean="0"/>
              <a:t>Coming to Grips with Complexity in Verification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Ken McMillan</a:t>
            </a:r>
          </a:p>
          <a:p>
            <a:pPr eaLnBrk="1" hangingPunct="1"/>
            <a:r>
              <a:rPr lang="en-US" dirty="0" smtClean="0"/>
              <a:t>Microsoft Research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>
                <a:effectLst/>
                <a:latin typeface="Arial" pitchFamily="34" charset="0"/>
              </a:rPr>
              <a:t>TexPoint fonts used in EMF: </a:t>
            </a:r>
            <a:r>
              <a:rPr lang="en-US" sz="1800">
                <a:effectLst/>
                <a:latin typeface="cmmi8" pitchFamily="34" charset="0"/>
              </a:rPr>
              <a:t>A</a:t>
            </a:r>
            <a:r>
              <a:rPr lang="en-US" sz="1800">
                <a:effectLst/>
                <a:latin typeface="cmsy8" pitchFamily="34" charset="0"/>
              </a:rPr>
              <a:t>A</a:t>
            </a:r>
            <a:r>
              <a:rPr lang="en-US" sz="1800">
                <a:effectLst/>
                <a:latin typeface="lcmss8" pitchFamily="34" charset="0"/>
              </a:rPr>
              <a:t>A</a:t>
            </a:r>
            <a:r>
              <a:rPr lang="en-US" sz="1800">
                <a:effectLst/>
                <a:latin typeface="cmex10" pitchFamily="34" charset="0"/>
              </a:rPr>
              <a:t>A</a:t>
            </a:r>
            <a:r>
              <a:rPr lang="en-US" sz="1800">
                <a:effectLst/>
                <a:latin typeface="cmtt8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Real World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57400"/>
            <a:ext cx="4343400" cy="3810000"/>
          </a:xfrm>
        </p:spPr>
        <p:txBody>
          <a:bodyPr/>
          <a:lstStyle/>
          <a:p>
            <a:pPr eaLnBrk="1" hangingPunct="1"/>
            <a:r>
              <a:rPr lang="en-US" smtClean="0"/>
              <a:t>Must deal with order 100K state holding elements (registers)</a:t>
            </a:r>
          </a:p>
          <a:p>
            <a:pPr eaLnBrk="1" hangingPunct="1"/>
            <a:r>
              <a:rPr lang="en-US" smtClean="0"/>
              <a:t>State space is exponential in the number of registers</a:t>
            </a:r>
          </a:p>
          <a:p>
            <a:pPr eaLnBrk="1" hangingPunct="1"/>
            <a:r>
              <a:rPr lang="en-US" smtClean="0"/>
              <a:t>Software complexity is greater</a:t>
            </a:r>
          </a:p>
        </p:txBody>
      </p:sp>
      <p:pic>
        <p:nvPicPr>
          <p:cNvPr id="397316" name="Picture 4" descr="pentiu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9624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365125" y="1230313"/>
            <a:ext cx="619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How do we cope with the complexity of real systems?</a:t>
            </a: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1295400" y="4343400"/>
            <a:ext cx="67056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 make model checking a useful tool for engineers, we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had to find ways to cut this problem down to size. To do this, we apply three key concepts: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decomposition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abstraction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refinement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/>
      <p:bldP spid="39731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4420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4421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4422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4423" name="AutoShape 7"/>
          <p:cNvSpPr>
            <a:spLocks noChangeArrowheads="1"/>
          </p:cNvSpPr>
          <p:nvPr/>
        </p:nvSpPr>
        <p:spPr bwMode="auto">
          <a:xfrm>
            <a:off x="914400" y="3276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Provers </a:t>
            </a:r>
            <a:r>
              <a:rPr lang="en-US" sz="2800"/>
              <a:t>[SATABS]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a (local) proof system</a:t>
            </a:r>
          </a:p>
          <a:p>
            <a:pPr lvl="1"/>
            <a:r>
              <a:rPr lang="en-US"/>
              <a:t>Can contain whatever proof rules you want</a:t>
            </a:r>
          </a:p>
          <a:p>
            <a:r>
              <a:rPr lang="en-US"/>
              <a:t>Define a cost metric for proofs</a:t>
            </a:r>
          </a:p>
          <a:p>
            <a:pPr lvl="1"/>
            <a:r>
              <a:rPr lang="en-US"/>
              <a:t>For example, number of distinct predicates after dropping subscripts</a:t>
            </a:r>
          </a:p>
          <a:p>
            <a:r>
              <a:rPr lang="en-US"/>
              <a:t>Exhaustive search for lowest cost proof</a:t>
            </a:r>
          </a:p>
          <a:p>
            <a:pPr lvl="1"/>
            <a:r>
              <a:rPr lang="en-US"/>
              <a:t>May restrict to forward or reverse proofs</a:t>
            </a:r>
          </a:p>
        </p:txBody>
      </p:sp>
      <p:grpSp>
        <p:nvGrpSpPr>
          <p:cNvPr id="420878" name="Group 14"/>
          <p:cNvGrpSpPr>
            <a:grpSpLocks/>
          </p:cNvGrpSpPr>
          <p:nvPr/>
        </p:nvGrpSpPr>
        <p:grpSpPr bwMode="auto">
          <a:xfrm>
            <a:off x="1066800" y="4030663"/>
            <a:ext cx="1676400" cy="982662"/>
            <a:chOff x="672" y="2539"/>
            <a:chExt cx="1056" cy="619"/>
          </a:xfrm>
        </p:grpSpPr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819" y="2539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x = e</a:t>
              </a:r>
            </a:p>
          </p:txBody>
        </p:sp>
        <p:sp>
          <p:nvSpPr>
            <p:cNvPr id="420870" name="Text Box 6"/>
            <p:cNvSpPr txBox="1">
              <a:spLocks noChangeArrowheads="1"/>
            </p:cNvSpPr>
            <p:nvPr/>
          </p:nvSpPr>
          <p:spPr bwMode="auto">
            <a:xfrm>
              <a:off x="959" y="2908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e/x]</a:t>
              </a:r>
            </a:p>
          </p:txBody>
        </p:sp>
        <p:sp>
          <p:nvSpPr>
            <p:cNvPr id="420871" name="Line 7"/>
            <p:cNvSpPr>
              <a:spLocks noChangeShapeType="1"/>
            </p:cNvSpPr>
            <p:nvPr/>
          </p:nvSpPr>
          <p:spPr bwMode="auto">
            <a:xfrm>
              <a:off x="672" y="287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872" name="Text Box 8"/>
          <p:cNvSpPr txBox="1">
            <a:spLocks noChangeArrowheads="1"/>
          </p:cNvSpPr>
          <p:nvPr/>
        </p:nvSpPr>
        <p:spPr bwMode="auto">
          <a:xfrm>
            <a:off x="2819400" y="4327525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in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</a:p>
        </p:txBody>
      </p:sp>
      <p:grpSp>
        <p:nvGrpSpPr>
          <p:cNvPr id="420873" name="Group 9"/>
          <p:cNvGrpSpPr>
            <a:grpSpLocks/>
          </p:cNvGrpSpPr>
          <p:nvPr/>
        </p:nvGrpSpPr>
        <p:grpSpPr bwMode="auto">
          <a:xfrm>
            <a:off x="5562600" y="4098925"/>
            <a:ext cx="2376488" cy="930275"/>
            <a:chOff x="3504" y="1675"/>
            <a:chExt cx="1497" cy="586"/>
          </a:xfrm>
        </p:grpSpPr>
        <p:sp>
          <p:nvSpPr>
            <p:cNvPr id="420874" name="Text Box 10"/>
            <p:cNvSpPr txBox="1">
              <a:spLocks noChangeArrowheads="1"/>
            </p:cNvSpPr>
            <p:nvPr/>
          </p:nvSpPr>
          <p:spPr bwMode="auto">
            <a:xfrm>
              <a:off x="3739" y="167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</a:p>
          </p:txBody>
        </p:sp>
        <p:sp>
          <p:nvSpPr>
            <p:cNvPr id="420875" name="Line 11"/>
            <p:cNvSpPr>
              <a:spLocks noChangeShapeType="1"/>
            </p:cNvSpPr>
            <p:nvPr/>
          </p:nvSpPr>
          <p:spPr bwMode="auto">
            <a:xfrm>
              <a:off x="3504" y="196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876" name="Text Box 12"/>
            <p:cNvSpPr txBox="1">
              <a:spLocks noChangeArrowheads="1"/>
            </p:cNvSpPr>
            <p:nvPr/>
          </p:nvSpPr>
          <p:spPr bwMode="auto">
            <a:xfrm>
              <a:off x="3600" y="201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20877" name="Text Box 13"/>
            <p:cNvSpPr txBox="1">
              <a:spLocks noChangeArrowheads="1"/>
            </p:cNvSpPr>
            <p:nvPr/>
          </p:nvSpPr>
          <p:spPr bwMode="auto">
            <a:xfrm>
              <a:off x="4314" y="1819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unsat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grpSp>
        <p:nvGrpSpPr>
          <p:cNvPr id="420881" name="Group 17"/>
          <p:cNvGrpSpPr>
            <a:grpSpLocks/>
          </p:cNvGrpSpPr>
          <p:nvPr/>
        </p:nvGrpSpPr>
        <p:grpSpPr bwMode="auto">
          <a:xfrm>
            <a:off x="1752600" y="5029200"/>
            <a:ext cx="3868738" cy="1006475"/>
            <a:chOff x="1104" y="3168"/>
            <a:chExt cx="2437" cy="634"/>
          </a:xfrm>
        </p:grpSpPr>
        <p:sp>
          <p:nvSpPr>
            <p:cNvPr id="420879" name="Text Box 15"/>
            <p:cNvSpPr txBox="1">
              <a:spLocks noChangeArrowheads="1"/>
            </p:cNvSpPr>
            <p:nvPr/>
          </p:nvSpPr>
          <p:spPr bwMode="auto">
            <a:xfrm>
              <a:off x="1104" y="3552"/>
              <a:ext cx="2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Allow simple arithmetic rewriting.</a:t>
              </a:r>
            </a:p>
          </p:txBody>
        </p:sp>
        <p:sp>
          <p:nvSpPr>
            <p:cNvPr id="420880" name="Line 16"/>
            <p:cNvSpPr>
              <a:spLocks noChangeShapeType="1"/>
            </p:cNvSpPr>
            <p:nvPr/>
          </p:nvSpPr>
          <p:spPr bwMode="auto">
            <a:xfrm flipV="1">
              <a:off x="1248" y="31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5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  <p:bldP spid="420872" grpId="0"/>
      <p:bldP spid="420872" grpId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>
            <a:off x="1725613" y="30099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1725613" y="40878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1725613" y="50784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1725613" y="18669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960438" y="2106613"/>
            <a:ext cx="76993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0</a:t>
            </a:r>
          </a:p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 </a:t>
            </a:r>
            <a:r>
              <a:rPr lang="en-US" sz="1800">
                <a:effectLst/>
              </a:rPr>
              <a:t>= 0</a:t>
            </a:r>
            <a:endParaRPr lang="en-US" sz="1800" baseline="-25000">
              <a:effectLst/>
            </a:endParaRP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717550" y="3187700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=x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>
            <a:off x="931863" y="19431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>
            <a:off x="931863" y="30861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931863" y="416401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1" name="Line 13"/>
          <p:cNvSpPr>
            <a:spLocks noChangeShapeType="1"/>
          </p:cNvSpPr>
          <p:nvPr/>
        </p:nvSpPr>
        <p:spPr bwMode="auto">
          <a:xfrm>
            <a:off x="931863" y="515461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4208463" y="1725613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191000" y="2901950"/>
            <a:ext cx="164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471988" y="5219700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421931" name="Text Box 43"/>
          <p:cNvSpPr txBox="1">
            <a:spLocks noChangeArrowheads="1"/>
          </p:cNvSpPr>
          <p:nvPr/>
        </p:nvSpPr>
        <p:spPr bwMode="auto">
          <a:xfrm>
            <a:off x="4217988" y="4002088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</a:t>
            </a:r>
          </a:p>
        </p:txBody>
      </p:sp>
      <p:sp>
        <p:nvSpPr>
          <p:cNvPr id="421935" name="Text Box 47"/>
          <p:cNvSpPr txBox="1">
            <a:spLocks noChangeArrowheads="1"/>
          </p:cNvSpPr>
          <p:nvPr/>
        </p:nvSpPr>
        <p:spPr bwMode="auto">
          <a:xfrm>
            <a:off x="762000" y="4240213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2</a:t>
            </a:r>
            <a:r>
              <a:rPr lang="en-US" sz="1800">
                <a:effectLst/>
              </a:rPr>
              <a:t>=x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</a:p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2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21936" name="Text Box 48"/>
          <p:cNvSpPr txBox="1">
            <a:spLocks noChangeArrowheads="1"/>
          </p:cNvSpPr>
          <p:nvPr/>
        </p:nvSpPr>
        <p:spPr bwMode="auto">
          <a:xfrm>
            <a:off x="946150" y="5318125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grpSp>
        <p:nvGrpSpPr>
          <p:cNvPr id="421945" name="Group 57"/>
          <p:cNvGrpSpPr>
            <a:grpSpLocks/>
          </p:cNvGrpSpPr>
          <p:nvPr/>
        </p:nvGrpSpPr>
        <p:grpSpPr bwMode="auto">
          <a:xfrm>
            <a:off x="1600200" y="2335213"/>
            <a:ext cx="1227138" cy="1204912"/>
            <a:chOff x="1008" y="1200"/>
            <a:chExt cx="773" cy="759"/>
          </a:xfrm>
        </p:grpSpPr>
        <p:sp>
          <p:nvSpPr>
            <p:cNvPr id="421937" name="Text Box 49"/>
            <p:cNvSpPr txBox="1">
              <a:spLocks noChangeArrowheads="1"/>
            </p:cNvSpPr>
            <p:nvPr/>
          </p:nvSpPr>
          <p:spPr bwMode="auto">
            <a:xfrm>
              <a:off x="1296" y="1728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1</a:t>
              </a:r>
            </a:p>
          </p:txBody>
        </p:sp>
        <p:sp>
          <p:nvSpPr>
            <p:cNvPr id="421943" name="Freeform 55"/>
            <p:cNvSpPr>
              <a:spLocks/>
            </p:cNvSpPr>
            <p:nvPr/>
          </p:nvSpPr>
          <p:spPr bwMode="auto">
            <a:xfrm>
              <a:off x="1104" y="1200"/>
              <a:ext cx="384" cy="576"/>
            </a:xfrm>
            <a:custGeom>
              <a:avLst/>
              <a:gdLst>
                <a:gd name="T0" fmla="*/ 0 w 384"/>
                <a:gd name="T1" fmla="*/ 0 h 528"/>
                <a:gd name="T2" fmla="*/ 384 w 384"/>
                <a:gd name="T3" fmla="*/ 0 h 528"/>
                <a:gd name="T4" fmla="*/ 384 w 384"/>
                <a:gd name="T5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528">
                  <a:moveTo>
                    <a:pt x="0" y="0"/>
                  </a:moveTo>
                  <a:lnTo>
                    <a:pt x="384" y="0"/>
                  </a:lnTo>
                  <a:lnTo>
                    <a:pt x="384" y="528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44" name="Line 56"/>
            <p:cNvSpPr>
              <a:spLocks noChangeShapeType="1"/>
            </p:cNvSpPr>
            <p:nvPr/>
          </p:nvSpPr>
          <p:spPr bwMode="auto">
            <a:xfrm>
              <a:off x="100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48" name="Group 60"/>
          <p:cNvGrpSpPr>
            <a:grpSpLocks/>
          </p:cNvGrpSpPr>
          <p:nvPr/>
        </p:nvGrpSpPr>
        <p:grpSpPr bwMode="auto">
          <a:xfrm>
            <a:off x="1676400" y="2563813"/>
            <a:ext cx="1981200" cy="1281112"/>
            <a:chOff x="1056" y="1344"/>
            <a:chExt cx="1248" cy="807"/>
          </a:xfrm>
        </p:grpSpPr>
        <p:sp>
          <p:nvSpPr>
            <p:cNvPr id="421938" name="Text Box 50"/>
            <p:cNvSpPr txBox="1">
              <a:spLocks noChangeArrowheads="1"/>
            </p:cNvSpPr>
            <p:nvPr/>
          </p:nvSpPr>
          <p:spPr bwMode="auto">
            <a:xfrm>
              <a:off x="1819" y="1920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1</a:t>
              </a:r>
            </a:p>
          </p:txBody>
        </p:sp>
        <p:sp>
          <p:nvSpPr>
            <p:cNvPr id="421946" name="Freeform 58"/>
            <p:cNvSpPr>
              <a:spLocks/>
            </p:cNvSpPr>
            <p:nvPr/>
          </p:nvSpPr>
          <p:spPr bwMode="auto">
            <a:xfrm>
              <a:off x="1104" y="1344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912 w 912"/>
                <a:gd name="T3" fmla="*/ 0 h 624"/>
                <a:gd name="T4" fmla="*/ 912 w 912"/>
                <a:gd name="T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" h="624">
                  <a:moveTo>
                    <a:pt x="0" y="0"/>
                  </a:moveTo>
                  <a:lnTo>
                    <a:pt x="912" y="0"/>
                  </a:lnTo>
                  <a:lnTo>
                    <a:pt x="912" y="62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47" name="Line 59"/>
            <p:cNvSpPr>
              <a:spLocks noChangeShapeType="1"/>
            </p:cNvSpPr>
            <p:nvPr/>
          </p:nvSpPr>
          <p:spPr bwMode="auto">
            <a:xfrm>
              <a:off x="1056" y="20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1" name="Group 63"/>
          <p:cNvGrpSpPr>
            <a:grpSpLocks/>
          </p:cNvGrpSpPr>
          <p:nvPr/>
        </p:nvGrpSpPr>
        <p:grpSpPr bwMode="auto">
          <a:xfrm>
            <a:off x="1676400" y="3478213"/>
            <a:ext cx="1150938" cy="1128712"/>
            <a:chOff x="1056" y="1920"/>
            <a:chExt cx="725" cy="711"/>
          </a:xfrm>
        </p:grpSpPr>
        <p:sp>
          <p:nvSpPr>
            <p:cNvPr id="421939" name="Text Box 51"/>
            <p:cNvSpPr txBox="1">
              <a:spLocks noChangeArrowheads="1"/>
            </p:cNvSpPr>
            <p:nvPr/>
          </p:nvSpPr>
          <p:spPr bwMode="auto">
            <a:xfrm>
              <a:off x="1296" y="2400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2</a:t>
              </a:r>
            </a:p>
          </p:txBody>
        </p:sp>
        <p:sp>
          <p:nvSpPr>
            <p:cNvPr id="421949" name="Line 61"/>
            <p:cNvSpPr>
              <a:spLocks noChangeShapeType="1"/>
            </p:cNvSpPr>
            <p:nvPr/>
          </p:nvSpPr>
          <p:spPr bwMode="auto">
            <a:xfrm>
              <a:off x="1056" y="25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50" name="Line 62"/>
            <p:cNvSpPr>
              <a:spLocks noChangeShapeType="1"/>
            </p:cNvSpPr>
            <p:nvPr/>
          </p:nvSpPr>
          <p:spPr bwMode="auto">
            <a:xfrm>
              <a:off x="1488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4" name="Group 66"/>
          <p:cNvGrpSpPr>
            <a:grpSpLocks/>
          </p:cNvGrpSpPr>
          <p:nvPr/>
        </p:nvGrpSpPr>
        <p:grpSpPr bwMode="auto">
          <a:xfrm>
            <a:off x="1676400" y="3783013"/>
            <a:ext cx="1981200" cy="1128712"/>
            <a:chOff x="1056" y="2112"/>
            <a:chExt cx="1248" cy="711"/>
          </a:xfrm>
        </p:grpSpPr>
        <p:sp>
          <p:nvSpPr>
            <p:cNvPr id="421940" name="Text Box 52"/>
            <p:cNvSpPr txBox="1">
              <a:spLocks noChangeArrowheads="1"/>
            </p:cNvSpPr>
            <p:nvPr/>
          </p:nvSpPr>
          <p:spPr bwMode="auto">
            <a:xfrm>
              <a:off x="1819" y="2592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2</a:t>
              </a:r>
            </a:p>
          </p:txBody>
        </p:sp>
        <p:sp>
          <p:nvSpPr>
            <p:cNvPr id="421952" name="Line 64"/>
            <p:cNvSpPr>
              <a:spLocks noChangeShapeType="1"/>
            </p:cNvSpPr>
            <p:nvPr/>
          </p:nvSpPr>
          <p:spPr bwMode="auto">
            <a:xfrm>
              <a:off x="2016" y="21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53" name="Line 65"/>
            <p:cNvSpPr>
              <a:spLocks noChangeShapeType="1"/>
            </p:cNvSpPr>
            <p:nvPr/>
          </p:nvSpPr>
          <p:spPr bwMode="auto">
            <a:xfrm>
              <a:off x="1056" y="26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57" name="Group 69"/>
          <p:cNvGrpSpPr>
            <a:grpSpLocks/>
          </p:cNvGrpSpPr>
          <p:nvPr/>
        </p:nvGrpSpPr>
        <p:grpSpPr bwMode="auto">
          <a:xfrm>
            <a:off x="2197100" y="4621213"/>
            <a:ext cx="1244600" cy="1082675"/>
            <a:chOff x="1384" y="2640"/>
            <a:chExt cx="784" cy="682"/>
          </a:xfrm>
        </p:grpSpPr>
        <p:sp>
          <p:nvSpPr>
            <p:cNvPr id="421941" name="Text Box 53"/>
            <p:cNvSpPr txBox="1">
              <a:spLocks noChangeArrowheads="1"/>
            </p:cNvSpPr>
            <p:nvPr/>
          </p:nvSpPr>
          <p:spPr bwMode="auto">
            <a:xfrm>
              <a:off x="1384" y="3072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...</a:t>
              </a:r>
            </a:p>
          </p:txBody>
        </p:sp>
        <p:sp>
          <p:nvSpPr>
            <p:cNvPr id="421942" name="Text Box 54"/>
            <p:cNvSpPr txBox="1">
              <a:spLocks noChangeArrowheads="1"/>
            </p:cNvSpPr>
            <p:nvPr/>
          </p:nvSpPr>
          <p:spPr bwMode="auto">
            <a:xfrm>
              <a:off x="1920" y="3065"/>
              <a:ext cx="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...</a:t>
              </a:r>
            </a:p>
          </p:txBody>
        </p:sp>
        <p:sp>
          <p:nvSpPr>
            <p:cNvPr id="421955" name="Line 67"/>
            <p:cNvSpPr>
              <a:spLocks noChangeShapeType="1"/>
            </p:cNvSpPr>
            <p:nvPr/>
          </p:nvSpPr>
          <p:spPr bwMode="auto">
            <a:xfrm>
              <a:off x="1488" y="264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56" name="Line 68"/>
            <p:cNvSpPr>
              <a:spLocks noChangeShapeType="1"/>
            </p:cNvSpPr>
            <p:nvPr/>
          </p:nvSpPr>
          <p:spPr bwMode="auto">
            <a:xfrm>
              <a:off x="2016" y="28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1958" name="Text Box 70"/>
          <p:cNvSpPr txBox="1">
            <a:spLocks noChangeArrowheads="1"/>
          </p:cNvSpPr>
          <p:nvPr/>
        </p:nvSpPr>
        <p:spPr bwMode="auto">
          <a:xfrm>
            <a:off x="4098925" y="121920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cost: 2N</a:t>
            </a:r>
          </a:p>
        </p:txBody>
      </p:sp>
      <p:sp>
        <p:nvSpPr>
          <p:cNvPr id="421959" name="Text Box 71"/>
          <p:cNvSpPr txBox="1">
            <a:spLocks noChangeArrowheads="1"/>
          </p:cNvSpPr>
          <p:nvPr/>
        </p:nvSpPr>
        <p:spPr bwMode="auto">
          <a:xfrm>
            <a:off x="4217988" y="4937125"/>
            <a:ext cx="1649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=2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2</a:t>
            </a:r>
          </a:p>
        </p:txBody>
      </p:sp>
      <p:grpSp>
        <p:nvGrpSpPr>
          <p:cNvPr id="421967" name="Group 79"/>
          <p:cNvGrpSpPr>
            <a:grpSpLocks/>
          </p:cNvGrpSpPr>
          <p:nvPr/>
        </p:nvGrpSpPr>
        <p:grpSpPr bwMode="auto">
          <a:xfrm>
            <a:off x="1752600" y="2209800"/>
            <a:ext cx="1524000" cy="396875"/>
            <a:chOff x="1104" y="1392"/>
            <a:chExt cx="960" cy="250"/>
          </a:xfrm>
        </p:grpSpPr>
        <p:sp>
          <p:nvSpPr>
            <p:cNvPr id="421964" name="Text Box 76"/>
            <p:cNvSpPr txBox="1">
              <a:spLocks noChangeArrowheads="1"/>
            </p:cNvSpPr>
            <p:nvPr/>
          </p:nvSpPr>
          <p:spPr bwMode="auto">
            <a:xfrm>
              <a:off x="1491" y="139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21965" name="Line 77"/>
            <p:cNvSpPr>
              <a:spLocks noChangeShapeType="1"/>
            </p:cNvSpPr>
            <p:nvPr/>
          </p:nvSpPr>
          <p:spPr bwMode="auto">
            <a:xfrm>
              <a:off x="1104" y="14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66" name="Line 78"/>
            <p:cNvSpPr>
              <a:spLocks noChangeShapeType="1"/>
            </p:cNvSpPr>
            <p:nvPr/>
          </p:nvSpPr>
          <p:spPr bwMode="auto">
            <a:xfrm>
              <a:off x="1104" y="15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71" name="Group 83"/>
          <p:cNvGrpSpPr>
            <a:grpSpLocks/>
          </p:cNvGrpSpPr>
          <p:nvPr/>
        </p:nvGrpSpPr>
        <p:grpSpPr bwMode="auto">
          <a:xfrm>
            <a:off x="1600200" y="2590800"/>
            <a:ext cx="1808163" cy="1006475"/>
            <a:chOff x="1008" y="1632"/>
            <a:chExt cx="1139" cy="634"/>
          </a:xfrm>
        </p:grpSpPr>
        <p:sp>
          <p:nvSpPr>
            <p:cNvPr id="421968" name="Text Box 80"/>
            <p:cNvSpPr txBox="1">
              <a:spLocks noChangeArrowheads="1"/>
            </p:cNvSpPr>
            <p:nvPr/>
          </p:nvSpPr>
          <p:spPr bwMode="auto">
            <a:xfrm>
              <a:off x="1392" y="2016"/>
              <a:ext cx="7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1969" name="Line 81"/>
            <p:cNvSpPr>
              <a:spLocks noChangeShapeType="1"/>
            </p:cNvSpPr>
            <p:nvPr/>
          </p:nvSpPr>
          <p:spPr bwMode="auto">
            <a:xfrm>
              <a:off x="1008" y="21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70" name="Line 82"/>
            <p:cNvSpPr>
              <a:spLocks noChangeShapeType="1"/>
            </p:cNvSpPr>
            <p:nvPr/>
          </p:nvSpPr>
          <p:spPr bwMode="auto">
            <a:xfrm>
              <a:off x="1776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75" name="Group 87"/>
          <p:cNvGrpSpPr>
            <a:grpSpLocks/>
          </p:cNvGrpSpPr>
          <p:nvPr/>
        </p:nvGrpSpPr>
        <p:grpSpPr bwMode="auto">
          <a:xfrm>
            <a:off x="1676400" y="3505200"/>
            <a:ext cx="1443038" cy="625475"/>
            <a:chOff x="1056" y="2208"/>
            <a:chExt cx="909" cy="394"/>
          </a:xfrm>
        </p:grpSpPr>
        <p:sp>
          <p:nvSpPr>
            <p:cNvPr id="421972" name="Text Box 84"/>
            <p:cNvSpPr txBox="1">
              <a:spLocks noChangeArrowheads="1"/>
            </p:cNvSpPr>
            <p:nvPr/>
          </p:nvSpPr>
          <p:spPr bwMode="auto">
            <a:xfrm>
              <a:off x="1392" y="235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21973" name="Line 85"/>
            <p:cNvSpPr>
              <a:spLocks noChangeShapeType="1"/>
            </p:cNvSpPr>
            <p:nvPr/>
          </p:nvSpPr>
          <p:spPr bwMode="auto">
            <a:xfrm>
              <a:off x="168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74" name="Line 86"/>
            <p:cNvSpPr>
              <a:spLocks noChangeShapeType="1"/>
            </p:cNvSpPr>
            <p:nvPr/>
          </p:nvSpPr>
          <p:spPr bwMode="auto">
            <a:xfrm>
              <a:off x="1056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80" name="Group 92"/>
          <p:cNvGrpSpPr>
            <a:grpSpLocks/>
          </p:cNvGrpSpPr>
          <p:nvPr/>
        </p:nvGrpSpPr>
        <p:grpSpPr bwMode="auto">
          <a:xfrm>
            <a:off x="1600200" y="4114800"/>
            <a:ext cx="1808163" cy="549275"/>
            <a:chOff x="1008" y="2592"/>
            <a:chExt cx="1139" cy="346"/>
          </a:xfrm>
        </p:grpSpPr>
        <p:sp>
          <p:nvSpPr>
            <p:cNvPr id="421977" name="Text Box 89"/>
            <p:cNvSpPr txBox="1">
              <a:spLocks noChangeArrowheads="1"/>
            </p:cNvSpPr>
            <p:nvPr/>
          </p:nvSpPr>
          <p:spPr bwMode="auto">
            <a:xfrm>
              <a:off x="1392" y="2688"/>
              <a:ext cx="7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1978" name="Line 90"/>
            <p:cNvSpPr>
              <a:spLocks noChangeShapeType="1"/>
            </p:cNvSpPr>
            <p:nvPr/>
          </p:nvSpPr>
          <p:spPr bwMode="auto">
            <a:xfrm>
              <a:off x="1008" y="27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1979" name="Line 91"/>
            <p:cNvSpPr>
              <a:spLocks noChangeShapeType="1"/>
            </p:cNvSpPr>
            <p:nvPr/>
          </p:nvSpPr>
          <p:spPr bwMode="auto">
            <a:xfrm>
              <a:off x="1776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1981" name="Group 93"/>
          <p:cNvGrpSpPr>
            <a:grpSpLocks/>
          </p:cNvGrpSpPr>
          <p:nvPr/>
        </p:nvGrpSpPr>
        <p:grpSpPr bwMode="auto">
          <a:xfrm>
            <a:off x="1676400" y="4556125"/>
            <a:ext cx="1443038" cy="625475"/>
            <a:chOff x="1056" y="2208"/>
            <a:chExt cx="909" cy="394"/>
          </a:xfrm>
        </p:grpSpPr>
        <p:sp>
          <p:nvSpPr>
            <p:cNvPr id="421982" name="Text Box 94"/>
            <p:cNvSpPr txBox="1">
              <a:spLocks noChangeArrowheads="1"/>
            </p:cNvSpPr>
            <p:nvPr/>
          </p:nvSpPr>
          <p:spPr bwMode="auto">
            <a:xfrm>
              <a:off x="1392" y="2352"/>
              <a:ext cx="5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421983" name="Line 95"/>
            <p:cNvSpPr>
              <a:spLocks noChangeShapeType="1"/>
            </p:cNvSpPr>
            <p:nvPr/>
          </p:nvSpPr>
          <p:spPr bwMode="auto">
            <a:xfrm>
              <a:off x="168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1984" name="Line 96"/>
            <p:cNvSpPr>
              <a:spLocks noChangeShapeType="1"/>
            </p:cNvSpPr>
            <p:nvPr/>
          </p:nvSpPr>
          <p:spPr bwMode="auto">
            <a:xfrm>
              <a:off x="1056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1985" name="Text Box 97"/>
          <p:cNvSpPr txBox="1">
            <a:spLocks noChangeArrowheads="1"/>
          </p:cNvSpPr>
          <p:nvPr/>
        </p:nvSpPr>
        <p:spPr bwMode="auto">
          <a:xfrm>
            <a:off x="6646863" y="1725613"/>
            <a:ext cx="877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21986" name="Text Box 98"/>
          <p:cNvSpPr txBox="1">
            <a:spLocks noChangeArrowheads="1"/>
          </p:cNvSpPr>
          <p:nvPr/>
        </p:nvSpPr>
        <p:spPr bwMode="auto">
          <a:xfrm>
            <a:off x="6705600" y="2892425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87" name="Text Box 99"/>
          <p:cNvSpPr txBox="1">
            <a:spLocks noChangeArrowheads="1"/>
          </p:cNvSpPr>
          <p:nvPr/>
        </p:nvSpPr>
        <p:spPr bwMode="auto">
          <a:xfrm>
            <a:off x="6910388" y="5219700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  <p:sp>
        <p:nvSpPr>
          <p:cNvPr id="421988" name="Text Box 100"/>
          <p:cNvSpPr txBox="1">
            <a:spLocks noChangeArrowheads="1"/>
          </p:cNvSpPr>
          <p:nvPr/>
        </p:nvSpPr>
        <p:spPr bwMode="auto">
          <a:xfrm>
            <a:off x="6705600" y="3992563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89" name="Text Box 101"/>
          <p:cNvSpPr txBox="1">
            <a:spLocks noChangeArrowheads="1"/>
          </p:cNvSpPr>
          <p:nvPr/>
        </p:nvSpPr>
        <p:spPr bwMode="auto">
          <a:xfrm>
            <a:off x="6629400" y="1219200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cost: 2</a:t>
            </a:r>
          </a:p>
        </p:txBody>
      </p:sp>
      <p:sp>
        <p:nvSpPr>
          <p:cNvPr id="421990" name="Text Box 102"/>
          <p:cNvSpPr txBox="1">
            <a:spLocks noChangeArrowheads="1"/>
          </p:cNvSpPr>
          <p:nvPr/>
        </p:nvSpPr>
        <p:spPr bwMode="auto">
          <a:xfrm>
            <a:off x="6705600" y="4927600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1991" name="Text Box 103"/>
          <p:cNvSpPr txBox="1">
            <a:spLocks noChangeArrowheads="1"/>
          </p:cNvSpPr>
          <p:nvPr/>
        </p:nvSpPr>
        <p:spPr bwMode="auto">
          <a:xfrm>
            <a:off x="1438275" y="6107113"/>
            <a:ext cx="557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 cost proof is simpler, avoids divergence.</a:t>
            </a:r>
          </a:p>
        </p:txBody>
      </p:sp>
    </p:spTree>
    <p:extLst>
      <p:ext uri="{BB962C8B-B14F-4D97-AF65-F5344CB8AC3E}">
        <p14:creationId xmlns:p14="http://schemas.microsoft.com/office/powerpoint/2010/main" val="2894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1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1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8" grpId="0"/>
      <p:bldP spid="421909" grpId="0"/>
      <p:bldP spid="421910" grpId="0"/>
      <p:bldP spid="421931" grpId="0"/>
      <p:bldP spid="421958" grpId="0"/>
      <p:bldP spid="421959" grpId="0"/>
      <p:bldP spid="421985" grpId="0"/>
      <p:bldP spid="421986" grpId="0"/>
      <p:bldP spid="421987" grpId="0"/>
      <p:bldP spid="421988" grpId="0"/>
      <p:bldP spid="421989" grpId="0"/>
      <p:bldP spid="421990" grpId="0"/>
      <p:bldP spid="42199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Lowest-cost proofs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Lowest-cost proof strongly depends on choice of proof rules</a:t>
            </a:r>
          </a:p>
          <a:p>
            <a:pPr lvl="1"/>
            <a:r>
              <a:rPr lang="en-US"/>
              <a:t>This is a heuristic choice</a:t>
            </a:r>
          </a:p>
          <a:p>
            <a:pPr lvl="1"/>
            <a:r>
              <a:rPr lang="en-US"/>
              <a:t>Rules might include bit vector arithmetic, arrays, etc...</a:t>
            </a:r>
          </a:p>
          <a:p>
            <a:pPr lvl="1"/>
            <a:r>
              <a:rPr lang="en-US"/>
              <a:t>May contain SP or WP (so complete for refuting program paths)</a:t>
            </a:r>
          </a:p>
          <a:p>
            <a:r>
              <a:rPr lang="en-US"/>
              <a:t>Search for lowest cost proof may be expensive!</a:t>
            </a:r>
          </a:p>
          <a:p>
            <a:pPr lvl="1"/>
            <a:r>
              <a:rPr lang="en-US"/>
              <a:t>Hope is that lowest-cost proof is short</a:t>
            </a:r>
          </a:p>
          <a:p>
            <a:pPr lvl="1"/>
            <a:r>
              <a:rPr lang="en-US"/>
              <a:t>Require fixed truth value for all atoms (refines restricted case)</a:t>
            </a:r>
          </a:p>
          <a:p>
            <a:r>
              <a:rPr lang="en-US"/>
              <a:t>Divergence is still possible when a terminating refinement exists</a:t>
            </a:r>
          </a:p>
          <a:p>
            <a:pPr lvl="1"/>
            <a:r>
              <a:rPr lang="en-US"/>
              <a:t>However, heuristically, will diverge less often than SP or WP. </a:t>
            </a:r>
          </a:p>
        </p:txBody>
      </p:sp>
    </p:spTree>
    <p:extLst>
      <p:ext uri="{BB962C8B-B14F-4D97-AF65-F5344CB8AC3E}">
        <p14:creationId xmlns:p14="http://schemas.microsoft.com/office/powerpoint/2010/main" val="28170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completeness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505200"/>
          </a:xfrm>
        </p:spPr>
        <p:txBody>
          <a:bodyPr/>
          <a:lstStyle/>
          <a:p>
            <a:r>
              <a:rPr lang="en-US"/>
              <a:t>Refinement completeness: if, within the abstraction framework, an abstraction exists that proves a given program safe, then refinement eventually produces such an abstraction.</a:t>
            </a:r>
          </a:p>
          <a:p>
            <a:pPr lvl="1"/>
            <a:r>
              <a:rPr lang="en-US"/>
              <a:t>Example: predicate abstraction over LRA. If there exists an inductive invariant proving safety in QFLRA, then the predicate set eventually contains the atomic predicates of such an invariant.</a:t>
            </a:r>
          </a:p>
          <a:p>
            <a:r>
              <a:rPr lang="en-US"/>
              <a:t>Some kinds of bounded provers can achieve refinement completeness:</a:t>
            </a:r>
          </a:p>
          <a:p>
            <a:pPr lvl="1"/>
            <a:r>
              <a:rPr lang="en-US"/>
              <a:t>For a stratified language {L</a:t>
            </a:r>
            <a:r>
              <a:rPr lang="en-US" baseline="-25000"/>
              <a:t>i</a:t>
            </a:r>
            <a:r>
              <a:rPr lang="en-US"/>
              <a:t>}, when the L</a:t>
            </a:r>
            <a:r>
              <a:rPr lang="en-US" baseline="-25000"/>
              <a:t>i</a:t>
            </a:r>
            <a:r>
              <a:rPr lang="en-US"/>
              <a:t>-bounded local proof system is </a:t>
            </a:r>
            <a:r>
              <a:rPr lang="en-US" i="1"/>
              <a:t>complete for consequence generation </a:t>
            </a:r>
            <a:r>
              <a:rPr lang="en-US"/>
              <a:t>in L</a:t>
            </a:r>
            <a:r>
              <a:rPr lang="en-US" baseline="-25000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Under certain conditions, for bounded local saturation provers, including first-order superposition calculus provers. 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355725" y="4887913"/>
            <a:ext cx="609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So we know that local provers can avoid divergence.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key question is whether the cost of finding the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best proofs is justified in practice.</a:t>
            </a:r>
          </a:p>
        </p:txBody>
      </p:sp>
    </p:spTree>
    <p:extLst>
      <p:ext uri="{BB962C8B-B14F-4D97-AF65-F5344CB8AC3E}">
        <p14:creationId xmlns:p14="http://schemas.microsoft.com/office/powerpoint/2010/main" val="38062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bldLvl="2"/>
      <p:bldP spid="42598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5444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5446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5447" name="AutoShape 7"/>
          <p:cNvSpPr>
            <a:spLocks noChangeArrowheads="1"/>
          </p:cNvSpPr>
          <p:nvPr/>
        </p:nvSpPr>
        <p:spPr bwMode="auto">
          <a:xfrm>
            <a:off x="914400" y="3581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Constraint-based interpolants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Farkas’ lemma: If a system of linear inequalities is UNSAT, there is a refutation proof by summing the inequalities with non-neg. coefficients.</a:t>
            </a:r>
          </a:p>
          <a:p>
            <a:r>
              <a:rPr lang="en-US"/>
              <a:t>Farkas’ lemma proofs are local proofs!</a:t>
            </a:r>
          </a:p>
        </p:txBody>
      </p:sp>
      <p:grpSp>
        <p:nvGrpSpPr>
          <p:cNvPr id="423998" name="Group 62"/>
          <p:cNvGrpSpPr>
            <a:grpSpLocks/>
          </p:cNvGrpSpPr>
          <p:nvPr/>
        </p:nvGrpSpPr>
        <p:grpSpPr bwMode="auto">
          <a:xfrm>
            <a:off x="695325" y="2590800"/>
            <a:ext cx="3360738" cy="3363913"/>
            <a:chOff x="438" y="1632"/>
            <a:chExt cx="2117" cy="2119"/>
          </a:xfrm>
        </p:grpSpPr>
        <p:sp>
          <p:nvSpPr>
            <p:cNvPr id="423940" name="Oval 4"/>
            <p:cNvSpPr>
              <a:spLocks noChangeArrowheads="1"/>
            </p:cNvSpPr>
            <p:nvPr/>
          </p:nvSpPr>
          <p:spPr bwMode="auto">
            <a:xfrm>
              <a:off x="1087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1" name="Oval 5"/>
            <p:cNvSpPr>
              <a:spLocks noChangeArrowheads="1"/>
            </p:cNvSpPr>
            <p:nvPr/>
          </p:nvSpPr>
          <p:spPr bwMode="auto">
            <a:xfrm>
              <a:off x="1087" y="3031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2" name="Oval 6"/>
            <p:cNvSpPr>
              <a:spLocks noChangeArrowheads="1"/>
            </p:cNvSpPr>
            <p:nvPr/>
          </p:nvSpPr>
          <p:spPr bwMode="auto">
            <a:xfrm>
              <a:off x="1087" y="3655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3" name="Oval 7"/>
            <p:cNvSpPr>
              <a:spLocks noChangeArrowheads="1"/>
            </p:cNvSpPr>
            <p:nvPr/>
          </p:nvSpPr>
          <p:spPr bwMode="auto">
            <a:xfrm>
              <a:off x="1087" y="16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4" name="Text Box 8"/>
            <p:cNvSpPr txBox="1">
              <a:spLocks noChangeArrowheads="1"/>
            </p:cNvSpPr>
            <p:nvPr/>
          </p:nvSpPr>
          <p:spPr bwMode="auto">
            <a:xfrm>
              <a:off x="577" y="1788"/>
              <a:ext cx="513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0</a:t>
              </a:r>
            </a:p>
            <a:p>
              <a:pPr algn="r"/>
              <a:r>
                <a:rPr lang="en-US" sz="1800">
                  <a:effectLst/>
                </a:rPr>
                <a:t>0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23945" name="Text Box 9"/>
            <p:cNvSpPr txBox="1">
              <a:spLocks noChangeArrowheads="1"/>
            </p:cNvSpPr>
            <p:nvPr/>
          </p:nvSpPr>
          <p:spPr bwMode="auto">
            <a:xfrm>
              <a:off x="438" y="2469"/>
              <a:ext cx="64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  <a:p>
              <a:pPr algn="ctr"/>
              <a:r>
                <a:rPr lang="en-US" sz="1800">
                  <a:effectLst/>
                </a:rPr>
                <a:t>z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</a:t>
              </a:r>
            </a:p>
          </p:txBody>
        </p:sp>
        <p:sp>
          <p:nvSpPr>
            <p:cNvPr id="423946" name="Line 10"/>
            <p:cNvSpPr>
              <a:spLocks noChangeShapeType="1"/>
            </p:cNvSpPr>
            <p:nvPr/>
          </p:nvSpPr>
          <p:spPr bwMode="auto">
            <a:xfrm>
              <a:off x="587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7" name="Line 11"/>
            <p:cNvSpPr>
              <a:spLocks noChangeShapeType="1"/>
            </p:cNvSpPr>
            <p:nvPr/>
          </p:nvSpPr>
          <p:spPr bwMode="auto">
            <a:xfrm>
              <a:off x="587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8" name="Line 12"/>
            <p:cNvSpPr>
              <a:spLocks noChangeShapeType="1"/>
            </p:cNvSpPr>
            <p:nvPr/>
          </p:nvSpPr>
          <p:spPr bwMode="auto">
            <a:xfrm>
              <a:off x="587" y="307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49" name="Line 13"/>
            <p:cNvSpPr>
              <a:spLocks noChangeShapeType="1"/>
            </p:cNvSpPr>
            <p:nvPr/>
          </p:nvSpPr>
          <p:spPr bwMode="auto">
            <a:xfrm>
              <a:off x="587" y="3703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3950" name="Text Box 14"/>
            <p:cNvSpPr txBox="1">
              <a:spLocks noChangeArrowheads="1"/>
            </p:cNvSpPr>
            <p:nvPr/>
          </p:nvSpPr>
          <p:spPr bwMode="auto">
            <a:xfrm>
              <a:off x="466" y="3132"/>
              <a:ext cx="64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+1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</a:p>
          </p:txBody>
        </p:sp>
      </p:grpSp>
      <p:sp>
        <p:nvSpPr>
          <p:cNvPr id="423997" name="Text Box 61"/>
          <p:cNvSpPr txBox="1">
            <a:spLocks noChangeArrowheads="1"/>
          </p:cNvSpPr>
          <p:nvPr/>
        </p:nvSpPr>
        <p:spPr bwMode="auto">
          <a:xfrm>
            <a:off x="2314575" y="4953000"/>
            <a:ext cx="13620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/>
              </a:rPr>
              <a:t>1</a:t>
            </a:r>
            <a:r>
              <a:rPr lang="en-US" sz="1800">
                <a:effectLst/>
              </a:rPr>
              <a:t> (y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)</a:t>
            </a:r>
          </a:p>
          <a:p>
            <a:pPr algn="ctr"/>
            <a:r>
              <a:rPr lang="en-US" sz="1800">
                <a:solidFill>
                  <a:srgbClr val="990033"/>
                </a:solidFill>
                <a:effectLst/>
              </a:rPr>
              <a:t>1 </a:t>
            </a:r>
            <a:r>
              <a:rPr lang="en-US" sz="1800">
                <a:effectLst/>
              </a:rPr>
              <a:t>(y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)</a:t>
            </a:r>
          </a:p>
        </p:txBody>
      </p:sp>
      <p:grpSp>
        <p:nvGrpSpPr>
          <p:cNvPr id="424005" name="Group 69"/>
          <p:cNvGrpSpPr>
            <a:grpSpLocks/>
          </p:cNvGrpSpPr>
          <p:nvPr/>
        </p:nvGrpSpPr>
        <p:grpSpPr bwMode="auto">
          <a:xfrm>
            <a:off x="2347913" y="2819400"/>
            <a:ext cx="1157287" cy="641350"/>
            <a:chOff x="1479" y="1776"/>
            <a:chExt cx="729" cy="404"/>
          </a:xfrm>
        </p:grpSpPr>
        <p:sp>
          <p:nvSpPr>
            <p:cNvPr id="423994" name="Text Box 58"/>
            <p:cNvSpPr txBox="1">
              <a:spLocks noChangeArrowheads="1"/>
            </p:cNvSpPr>
            <p:nvPr/>
          </p:nvSpPr>
          <p:spPr bwMode="auto">
            <a:xfrm>
              <a:off x="1479" y="1776"/>
              <a:ext cx="72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solidFill>
                    <a:srgbClr val="990033"/>
                  </a:solidFill>
                  <a:effectLst/>
                </a:rPr>
                <a:t>1 </a:t>
              </a:r>
              <a:r>
                <a:rPr lang="en-US" sz="1800">
                  <a:effectLst/>
                </a:rPr>
                <a:t>(x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0)</a:t>
              </a:r>
            </a:p>
            <a:p>
              <a:pPr algn="r"/>
              <a:r>
                <a:rPr lang="en-US" sz="1800">
                  <a:solidFill>
                    <a:srgbClr val="990033"/>
                  </a:solidFill>
                  <a:effectLst/>
                </a:rPr>
                <a:t>1 </a:t>
              </a:r>
              <a:r>
                <a:rPr lang="en-US" sz="1800">
                  <a:effectLst/>
                </a:rPr>
                <a:t>(0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)</a:t>
              </a:r>
            </a:p>
          </p:txBody>
        </p:sp>
        <p:sp>
          <p:nvSpPr>
            <p:cNvPr id="423999" name="Line 63"/>
            <p:cNvSpPr>
              <a:spLocks noChangeShapeType="1"/>
            </p:cNvSpPr>
            <p:nvPr/>
          </p:nvSpPr>
          <p:spPr bwMode="auto">
            <a:xfrm>
              <a:off x="1536" y="216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4000" name="Text Box 64"/>
          <p:cNvSpPr txBox="1">
            <a:spLocks noChangeArrowheads="1"/>
          </p:cNvSpPr>
          <p:nvPr/>
        </p:nvSpPr>
        <p:spPr bwMode="auto">
          <a:xfrm>
            <a:off x="2514600" y="3449638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grpSp>
        <p:nvGrpSpPr>
          <p:cNvPr id="424006" name="Group 70"/>
          <p:cNvGrpSpPr>
            <a:grpSpLocks/>
          </p:cNvGrpSpPr>
          <p:nvPr/>
        </p:nvGrpSpPr>
        <p:grpSpPr bwMode="auto">
          <a:xfrm>
            <a:off x="2314575" y="3930650"/>
            <a:ext cx="1362075" cy="641350"/>
            <a:chOff x="1458" y="2476"/>
            <a:chExt cx="858" cy="404"/>
          </a:xfrm>
        </p:grpSpPr>
        <p:sp>
          <p:nvSpPr>
            <p:cNvPr id="423995" name="Text Box 59"/>
            <p:cNvSpPr txBox="1">
              <a:spLocks noChangeArrowheads="1"/>
            </p:cNvSpPr>
            <p:nvPr/>
          </p:nvSpPr>
          <p:spPr bwMode="auto">
            <a:xfrm>
              <a:off x="1458" y="2476"/>
              <a:ext cx="8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effectLst/>
                </a:rPr>
                <a:t> (x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+1)</a:t>
              </a:r>
            </a:p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0 </a:t>
              </a:r>
              <a:r>
                <a:rPr lang="en-US" sz="1800">
                  <a:effectLst/>
                </a:rPr>
                <a:t>(z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-1)</a:t>
              </a:r>
            </a:p>
          </p:txBody>
        </p:sp>
        <p:sp>
          <p:nvSpPr>
            <p:cNvPr id="424001" name="Line 65"/>
            <p:cNvSpPr>
              <a:spLocks noChangeShapeType="1"/>
            </p:cNvSpPr>
            <p:nvPr/>
          </p:nvSpPr>
          <p:spPr bwMode="auto">
            <a:xfrm>
              <a:off x="1536" y="28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4002" name="Text Box 66"/>
          <p:cNvSpPr txBox="1">
            <a:spLocks noChangeArrowheads="1"/>
          </p:cNvSpPr>
          <p:nvPr/>
        </p:nvSpPr>
        <p:spPr bwMode="auto">
          <a:xfrm>
            <a:off x="2514600" y="44958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03" name="Text Box 67"/>
          <p:cNvSpPr txBox="1">
            <a:spLocks noChangeArrowheads="1"/>
          </p:cNvSpPr>
          <p:nvPr/>
        </p:nvSpPr>
        <p:spPr bwMode="auto">
          <a:xfrm>
            <a:off x="2590800" y="55626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04" name="Line 68"/>
          <p:cNvSpPr>
            <a:spLocks noChangeShapeType="1"/>
          </p:cNvSpPr>
          <p:nvPr/>
        </p:nvSpPr>
        <p:spPr bwMode="auto">
          <a:xfrm>
            <a:off x="2438400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4007" name="Text Box 71"/>
          <p:cNvSpPr txBox="1">
            <a:spLocks noChangeArrowheads="1"/>
          </p:cNvSpPr>
          <p:nvPr/>
        </p:nvSpPr>
        <p:spPr bwMode="auto">
          <a:xfrm>
            <a:off x="5562600" y="2514600"/>
            <a:ext cx="270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sums are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interpolants!</a:t>
            </a:r>
          </a:p>
        </p:txBody>
      </p:sp>
      <p:sp>
        <p:nvSpPr>
          <p:cNvPr id="424008" name="Text Box 72"/>
          <p:cNvSpPr txBox="1">
            <a:spLocks noChangeArrowheads="1"/>
          </p:cNvSpPr>
          <p:nvPr/>
        </p:nvSpPr>
        <p:spPr bwMode="auto">
          <a:xfrm>
            <a:off x="4070350" y="35814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09" name="Text Box 73"/>
          <p:cNvSpPr txBox="1">
            <a:spLocks noChangeArrowheads="1"/>
          </p:cNvSpPr>
          <p:nvPr/>
        </p:nvSpPr>
        <p:spPr bwMode="auto">
          <a:xfrm>
            <a:off x="4070350" y="4627563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4010" name="Text Box 74"/>
          <p:cNvSpPr txBox="1">
            <a:spLocks noChangeArrowheads="1"/>
          </p:cNvSpPr>
          <p:nvPr/>
        </p:nvSpPr>
        <p:spPr bwMode="auto">
          <a:xfrm>
            <a:off x="4146550" y="5694363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11" name="Text Box 75"/>
          <p:cNvSpPr txBox="1">
            <a:spLocks noChangeArrowheads="1"/>
          </p:cNvSpPr>
          <p:nvPr/>
        </p:nvSpPr>
        <p:spPr bwMode="auto">
          <a:xfrm>
            <a:off x="4133850" y="25146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sp>
        <p:nvSpPr>
          <p:cNvPr id="424012" name="Text Box 76"/>
          <p:cNvSpPr txBox="1">
            <a:spLocks noChangeArrowheads="1"/>
          </p:cNvSpPr>
          <p:nvPr/>
        </p:nvSpPr>
        <p:spPr bwMode="auto">
          <a:xfrm>
            <a:off x="5562600" y="3489325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Coefficients can be found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by solving an LP.</a:t>
            </a:r>
          </a:p>
        </p:txBody>
      </p:sp>
      <p:sp>
        <p:nvSpPr>
          <p:cNvPr id="424013" name="Text Box 77"/>
          <p:cNvSpPr txBox="1">
            <a:spLocks noChangeArrowheads="1"/>
          </p:cNvSpPr>
          <p:nvPr/>
        </p:nvSpPr>
        <p:spPr bwMode="auto">
          <a:xfrm>
            <a:off x="5562600" y="4556125"/>
            <a:ext cx="2967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Interpolants can be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controlled with additional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constraints.</a:t>
            </a:r>
          </a:p>
        </p:txBody>
      </p:sp>
      <p:sp>
        <p:nvSpPr>
          <p:cNvPr id="424014" name="Text Box 78"/>
          <p:cNvSpPr txBox="1">
            <a:spLocks noChangeArrowheads="1"/>
          </p:cNvSpPr>
          <p:nvPr/>
        </p:nvSpPr>
        <p:spPr bwMode="auto">
          <a:xfrm>
            <a:off x="5562600" y="57261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3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97" grpId="0" animBg="1"/>
      <p:bldP spid="424000" grpId="0"/>
      <p:bldP spid="424002" grpId="0"/>
      <p:bldP spid="424003" grpId="0"/>
      <p:bldP spid="424004" grpId="0" animBg="1"/>
      <p:bldP spid="424007" grpId="0"/>
      <p:bldP spid="424008" grpId="0"/>
      <p:bldP spid="424009" grpId="0"/>
      <p:bldP spid="424010" grpId="0"/>
      <p:bldP spid="424011" grpId="0"/>
      <p:bldP spid="424012" grpId="0"/>
      <p:bldP spid="424013" grpId="0"/>
      <p:bldP spid="42401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6468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6469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6470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914400" y="2895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of non-local proofs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some logics, we can translate a </a:t>
            </a:r>
            <a:r>
              <a:rPr lang="en-US" i="1"/>
              <a:t>non-local</a:t>
            </a:r>
            <a:r>
              <a:rPr lang="en-US"/>
              <a:t> proof into interpolants.</a:t>
            </a:r>
          </a:p>
          <a:p>
            <a:pPr lvl="1"/>
            <a:r>
              <a:rPr lang="en-US"/>
              <a:t>propositional logic</a:t>
            </a:r>
          </a:p>
          <a:p>
            <a:pPr lvl="1"/>
            <a:r>
              <a:rPr lang="en-US"/>
              <a:t>linear arithmetic (integer or real)</a:t>
            </a:r>
          </a:p>
          <a:p>
            <a:pPr lvl="1"/>
            <a:r>
              <a:rPr lang="en-US"/>
              <a:t>equality, function symbols, arrays</a:t>
            </a:r>
          </a:p>
          <a:p>
            <a:r>
              <a:rPr lang="en-US"/>
              <a:t>In most case, QF formulas yield QF interpolants, solvingthe quantifier divergence problem.	</a:t>
            </a:r>
          </a:p>
          <a:p>
            <a:pPr lvl="1"/>
            <a:r>
              <a:rPr lang="en-US"/>
              <a:t>use of the array theory is limited</a:t>
            </a:r>
          </a:p>
          <a:p>
            <a:r>
              <a:rPr lang="en-US"/>
              <a:t>This is an advantage, since searching for a non-local proof is easier</a:t>
            </a:r>
          </a:p>
          <a:p>
            <a:pPr lvl="1"/>
            <a:r>
              <a:rPr lang="en-US"/>
              <a:t>can be accomplished with standard decision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9699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Non-local to local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r>
              <a:rPr lang="en-US"/>
              <a:t>We can think of interpolation as translating a non-local proof into a local proof.</a:t>
            </a:r>
          </a:p>
        </p:txBody>
      </p:sp>
      <p:grpSp>
        <p:nvGrpSpPr>
          <p:cNvPr id="427012" name="Group 4"/>
          <p:cNvGrpSpPr>
            <a:grpSpLocks/>
          </p:cNvGrpSpPr>
          <p:nvPr/>
        </p:nvGrpSpPr>
        <p:grpSpPr bwMode="auto">
          <a:xfrm>
            <a:off x="876300" y="2133600"/>
            <a:ext cx="3332163" cy="3363913"/>
            <a:chOff x="456" y="1632"/>
            <a:chExt cx="2099" cy="2119"/>
          </a:xfrm>
        </p:grpSpPr>
        <p:sp>
          <p:nvSpPr>
            <p:cNvPr id="427013" name="Oval 5"/>
            <p:cNvSpPr>
              <a:spLocks noChangeArrowheads="1"/>
            </p:cNvSpPr>
            <p:nvPr/>
          </p:nvSpPr>
          <p:spPr bwMode="auto">
            <a:xfrm>
              <a:off x="1087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4" name="Oval 6"/>
            <p:cNvSpPr>
              <a:spLocks noChangeArrowheads="1"/>
            </p:cNvSpPr>
            <p:nvPr/>
          </p:nvSpPr>
          <p:spPr bwMode="auto">
            <a:xfrm>
              <a:off x="1087" y="3031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5" name="Oval 7"/>
            <p:cNvSpPr>
              <a:spLocks noChangeArrowheads="1"/>
            </p:cNvSpPr>
            <p:nvPr/>
          </p:nvSpPr>
          <p:spPr bwMode="auto">
            <a:xfrm>
              <a:off x="1087" y="3655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6" name="Oval 8"/>
            <p:cNvSpPr>
              <a:spLocks noChangeArrowheads="1"/>
            </p:cNvSpPr>
            <p:nvPr/>
          </p:nvSpPr>
          <p:spPr bwMode="auto">
            <a:xfrm>
              <a:off x="1087" y="16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17" name="Text Box 9"/>
            <p:cNvSpPr txBox="1">
              <a:spLocks noChangeArrowheads="1"/>
            </p:cNvSpPr>
            <p:nvPr/>
          </p:nvSpPr>
          <p:spPr bwMode="auto">
            <a:xfrm>
              <a:off x="532" y="1788"/>
              <a:ext cx="55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27018" name="Text Box 10"/>
            <p:cNvSpPr txBox="1">
              <a:spLocks noChangeArrowheads="1"/>
            </p:cNvSpPr>
            <p:nvPr/>
          </p:nvSpPr>
          <p:spPr bwMode="auto">
            <a:xfrm>
              <a:off x="456" y="2469"/>
              <a:ext cx="60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-1</a:t>
              </a:r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>
              <a:off x="587" y="16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0" name="Line 12"/>
            <p:cNvSpPr>
              <a:spLocks noChangeShapeType="1"/>
            </p:cNvSpPr>
            <p:nvPr/>
          </p:nvSpPr>
          <p:spPr bwMode="auto">
            <a:xfrm>
              <a:off x="587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1" name="Line 13"/>
            <p:cNvSpPr>
              <a:spLocks noChangeShapeType="1"/>
            </p:cNvSpPr>
            <p:nvPr/>
          </p:nvSpPr>
          <p:spPr bwMode="auto">
            <a:xfrm>
              <a:off x="587" y="3079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2" name="Line 14"/>
            <p:cNvSpPr>
              <a:spLocks noChangeShapeType="1"/>
            </p:cNvSpPr>
            <p:nvPr/>
          </p:nvSpPr>
          <p:spPr bwMode="auto">
            <a:xfrm>
              <a:off x="587" y="3703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23" name="Text Box 15"/>
            <p:cNvSpPr txBox="1">
              <a:spLocks noChangeArrowheads="1"/>
            </p:cNvSpPr>
            <p:nvPr/>
          </p:nvSpPr>
          <p:spPr bwMode="auto">
            <a:xfrm>
              <a:off x="464" y="3132"/>
              <a:ext cx="64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2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-1</a:t>
              </a:r>
            </a:p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2</a:t>
              </a:r>
              <a:endParaRPr lang="en-US" sz="1800">
                <a:effectLst/>
              </a:endParaRPr>
            </a:p>
          </p:txBody>
        </p:sp>
      </p:grpSp>
      <p:sp>
        <p:nvSpPr>
          <p:cNvPr id="427035" name="Text Box 27"/>
          <p:cNvSpPr txBox="1">
            <a:spLocks noChangeArrowheads="1"/>
          </p:cNvSpPr>
          <p:nvPr/>
        </p:nvSpPr>
        <p:spPr bwMode="auto">
          <a:xfrm>
            <a:off x="4222750" y="31242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27036" name="Text Box 28"/>
          <p:cNvSpPr txBox="1">
            <a:spLocks noChangeArrowheads="1"/>
          </p:cNvSpPr>
          <p:nvPr/>
        </p:nvSpPr>
        <p:spPr bwMode="auto">
          <a:xfrm>
            <a:off x="4225925" y="4170363"/>
            <a:ext cx="118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</a:p>
        </p:txBody>
      </p:sp>
      <p:sp>
        <p:nvSpPr>
          <p:cNvPr id="427037" name="Text Box 29"/>
          <p:cNvSpPr txBox="1">
            <a:spLocks noChangeArrowheads="1"/>
          </p:cNvSpPr>
          <p:nvPr/>
        </p:nvSpPr>
        <p:spPr bwMode="auto">
          <a:xfrm>
            <a:off x="4260850" y="52371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-2</a:t>
            </a:r>
          </a:p>
        </p:txBody>
      </p:sp>
      <p:sp>
        <p:nvSpPr>
          <p:cNvPr id="427038" name="Text Box 30"/>
          <p:cNvSpPr txBox="1">
            <a:spLocks noChangeArrowheads="1"/>
          </p:cNvSpPr>
          <p:nvPr/>
        </p:nvSpPr>
        <p:spPr bwMode="auto">
          <a:xfrm>
            <a:off x="4286250" y="20574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</a:p>
        </p:txBody>
      </p: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1905000" y="3657600"/>
            <a:ext cx="1749425" cy="1066800"/>
            <a:chOff x="1200" y="2688"/>
            <a:chExt cx="1102" cy="672"/>
          </a:xfrm>
        </p:grpSpPr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1556" y="3024"/>
              <a:ext cx="74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40" name="Freeform 32"/>
            <p:cNvSpPr>
              <a:spLocks/>
            </p:cNvSpPr>
            <p:nvPr/>
          </p:nvSpPr>
          <p:spPr bwMode="auto">
            <a:xfrm>
              <a:off x="1200" y="3264"/>
              <a:ext cx="720" cy="96"/>
            </a:xfrm>
            <a:custGeom>
              <a:avLst/>
              <a:gdLst>
                <a:gd name="T0" fmla="*/ 0 w 720"/>
                <a:gd name="T1" fmla="*/ 96 h 96"/>
                <a:gd name="T2" fmla="*/ 720 w 720"/>
                <a:gd name="T3" fmla="*/ 96 h 96"/>
                <a:gd name="T4" fmla="*/ 720 w 720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96">
                  <a:moveTo>
                    <a:pt x="0" y="96"/>
                  </a:moveTo>
                  <a:lnTo>
                    <a:pt x="720" y="96"/>
                  </a:lnTo>
                  <a:lnTo>
                    <a:pt x="72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1" name="Freeform 33"/>
            <p:cNvSpPr>
              <a:spLocks/>
            </p:cNvSpPr>
            <p:nvPr/>
          </p:nvSpPr>
          <p:spPr bwMode="auto">
            <a:xfrm>
              <a:off x="1200" y="2688"/>
              <a:ext cx="480" cy="384"/>
            </a:xfrm>
            <a:custGeom>
              <a:avLst/>
              <a:gdLst>
                <a:gd name="T0" fmla="*/ 0 w 480"/>
                <a:gd name="T1" fmla="*/ 0 h 384"/>
                <a:gd name="T2" fmla="*/ 480 w 480"/>
                <a:gd name="T3" fmla="*/ 0 h 384"/>
                <a:gd name="T4" fmla="*/ 480 w 48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384">
                  <a:moveTo>
                    <a:pt x="0" y="0"/>
                  </a:moveTo>
                  <a:lnTo>
                    <a:pt x="480" y="0"/>
                  </a:lnTo>
                  <a:lnTo>
                    <a:pt x="480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51" name="Group 43"/>
          <p:cNvGrpSpPr>
            <a:grpSpLocks/>
          </p:cNvGrpSpPr>
          <p:nvPr/>
        </p:nvGrpSpPr>
        <p:grpSpPr bwMode="auto">
          <a:xfrm>
            <a:off x="1828800" y="2590800"/>
            <a:ext cx="2254250" cy="1676400"/>
            <a:chOff x="1152" y="2016"/>
            <a:chExt cx="1420" cy="1056"/>
          </a:xfrm>
        </p:grpSpPr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1826" y="2352"/>
              <a:ext cx="74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 flipV="1">
              <a:off x="2064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5" name="Freeform 37"/>
            <p:cNvSpPr>
              <a:spLocks/>
            </p:cNvSpPr>
            <p:nvPr/>
          </p:nvSpPr>
          <p:spPr bwMode="auto">
            <a:xfrm>
              <a:off x="1152" y="2016"/>
              <a:ext cx="960" cy="384"/>
            </a:xfrm>
            <a:custGeom>
              <a:avLst/>
              <a:gdLst>
                <a:gd name="T0" fmla="*/ 0 w 960"/>
                <a:gd name="T1" fmla="*/ 0 h 384"/>
                <a:gd name="T2" fmla="*/ 960 w 960"/>
                <a:gd name="T3" fmla="*/ 0 h 384"/>
                <a:gd name="T4" fmla="*/ 960 w 96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384">
                  <a:moveTo>
                    <a:pt x="0" y="0"/>
                  </a:moveTo>
                  <a:lnTo>
                    <a:pt x="960" y="0"/>
                  </a:lnTo>
                  <a:lnTo>
                    <a:pt x="960" y="38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52" name="Group 44"/>
          <p:cNvGrpSpPr>
            <a:grpSpLocks/>
          </p:cNvGrpSpPr>
          <p:nvPr/>
        </p:nvGrpSpPr>
        <p:grpSpPr bwMode="auto">
          <a:xfrm>
            <a:off x="1828800" y="3581400"/>
            <a:ext cx="2257425" cy="1676400"/>
            <a:chOff x="1152" y="2640"/>
            <a:chExt cx="1422" cy="1056"/>
          </a:xfrm>
        </p:grpSpPr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2015" y="3446"/>
              <a:ext cx="55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-2</a:t>
              </a:r>
            </a:p>
          </p:txBody>
        </p:sp>
        <p:sp>
          <p:nvSpPr>
            <p:cNvPr id="427047" name="Line 39"/>
            <p:cNvSpPr>
              <a:spLocks noChangeShapeType="1"/>
            </p:cNvSpPr>
            <p:nvPr/>
          </p:nvSpPr>
          <p:spPr bwMode="auto">
            <a:xfrm>
              <a:off x="1152" y="35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48" name="Line 40"/>
            <p:cNvSpPr>
              <a:spLocks noChangeShapeType="1"/>
            </p:cNvSpPr>
            <p:nvPr/>
          </p:nvSpPr>
          <p:spPr bwMode="auto">
            <a:xfrm>
              <a:off x="2400" y="264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7049" name="Text Box 41"/>
          <p:cNvSpPr txBox="1">
            <a:spLocks noChangeArrowheads="1"/>
          </p:cNvSpPr>
          <p:nvPr/>
        </p:nvSpPr>
        <p:spPr bwMode="auto">
          <a:xfrm>
            <a:off x="5605463" y="4202113"/>
            <a:ext cx="132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Non-local!</a:t>
            </a:r>
          </a:p>
        </p:txBody>
      </p:sp>
      <p:sp>
        <p:nvSpPr>
          <p:cNvPr id="427053" name="Text Box 45"/>
          <p:cNvSpPr txBox="1">
            <a:spLocks noChangeArrowheads="1"/>
          </p:cNvSpPr>
          <p:nvPr/>
        </p:nvSpPr>
        <p:spPr bwMode="auto">
          <a:xfrm>
            <a:off x="5638800" y="1828800"/>
            <a:ext cx="3368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Interpolation re-orders the</a:t>
            </a:r>
          </a:p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sum to make the proof local.</a:t>
            </a:r>
          </a:p>
        </p:txBody>
      </p:sp>
      <p:grpSp>
        <p:nvGrpSpPr>
          <p:cNvPr id="427059" name="Group 51"/>
          <p:cNvGrpSpPr>
            <a:grpSpLocks/>
          </p:cNvGrpSpPr>
          <p:nvPr/>
        </p:nvGrpSpPr>
        <p:grpSpPr bwMode="auto">
          <a:xfrm>
            <a:off x="1828800" y="2590800"/>
            <a:ext cx="1711325" cy="1433513"/>
            <a:chOff x="1152" y="2016"/>
            <a:chExt cx="1078" cy="903"/>
          </a:xfrm>
        </p:grpSpPr>
        <p:sp>
          <p:nvSpPr>
            <p:cNvPr id="427054" name="Text Box 46"/>
            <p:cNvSpPr txBox="1">
              <a:spLocks noChangeArrowheads="1"/>
            </p:cNvSpPr>
            <p:nvPr/>
          </p:nvSpPr>
          <p:spPr bwMode="auto">
            <a:xfrm>
              <a:off x="1584" y="2688"/>
              <a:ext cx="6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-1</a:t>
              </a:r>
            </a:p>
          </p:txBody>
        </p:sp>
        <p:sp>
          <p:nvSpPr>
            <p:cNvPr id="427057" name="Freeform 49"/>
            <p:cNvSpPr>
              <a:spLocks/>
            </p:cNvSpPr>
            <p:nvPr/>
          </p:nvSpPr>
          <p:spPr bwMode="auto">
            <a:xfrm>
              <a:off x="1152" y="2016"/>
              <a:ext cx="672" cy="672"/>
            </a:xfrm>
            <a:custGeom>
              <a:avLst/>
              <a:gdLst>
                <a:gd name="T0" fmla="*/ 0 w 672"/>
                <a:gd name="T1" fmla="*/ 0 h 672"/>
                <a:gd name="T2" fmla="*/ 672 w 672"/>
                <a:gd name="T3" fmla="*/ 0 h 672"/>
                <a:gd name="T4" fmla="*/ 672 w 672"/>
                <a:gd name="T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672">
                  <a:moveTo>
                    <a:pt x="0" y="0"/>
                  </a:moveTo>
                  <a:lnTo>
                    <a:pt x="672" y="0"/>
                  </a:lnTo>
                  <a:lnTo>
                    <a:pt x="672" y="6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58" name="Line 50"/>
            <p:cNvSpPr>
              <a:spLocks noChangeShapeType="1"/>
            </p:cNvSpPr>
            <p:nvPr/>
          </p:nvSpPr>
          <p:spPr bwMode="auto">
            <a:xfrm>
              <a:off x="1200" y="2736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62" name="Group 54"/>
          <p:cNvGrpSpPr>
            <a:grpSpLocks/>
          </p:cNvGrpSpPr>
          <p:nvPr/>
        </p:nvGrpSpPr>
        <p:grpSpPr bwMode="auto">
          <a:xfrm>
            <a:off x="1905000" y="4038600"/>
            <a:ext cx="1635125" cy="838200"/>
            <a:chOff x="1200" y="2928"/>
            <a:chExt cx="1030" cy="528"/>
          </a:xfrm>
        </p:grpSpPr>
        <p:sp>
          <p:nvSpPr>
            <p:cNvPr id="427055" name="Text Box 47"/>
            <p:cNvSpPr txBox="1">
              <a:spLocks noChangeArrowheads="1"/>
            </p:cNvSpPr>
            <p:nvPr/>
          </p:nvSpPr>
          <p:spPr bwMode="auto">
            <a:xfrm>
              <a:off x="1584" y="3225"/>
              <a:ext cx="6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sz="1800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60" name="Line 52"/>
            <p:cNvSpPr>
              <a:spLocks noChangeShapeType="1"/>
            </p:cNvSpPr>
            <p:nvPr/>
          </p:nvSpPr>
          <p:spPr bwMode="auto">
            <a:xfrm>
              <a:off x="18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61" name="Line 53"/>
            <p:cNvSpPr>
              <a:spLocks noChangeShapeType="1"/>
            </p:cNvSpPr>
            <p:nvPr/>
          </p:nvSpPr>
          <p:spPr bwMode="auto">
            <a:xfrm>
              <a:off x="1200" y="33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7065" name="Group 57"/>
          <p:cNvGrpSpPr>
            <a:grpSpLocks/>
          </p:cNvGrpSpPr>
          <p:nvPr/>
        </p:nvGrpSpPr>
        <p:grpSpPr bwMode="auto">
          <a:xfrm>
            <a:off x="1905000" y="4800600"/>
            <a:ext cx="1468438" cy="442913"/>
            <a:chOff x="1200" y="3408"/>
            <a:chExt cx="925" cy="279"/>
          </a:xfrm>
        </p:grpSpPr>
        <p:sp>
          <p:nvSpPr>
            <p:cNvPr id="427056" name="Text Box 48"/>
            <p:cNvSpPr txBox="1">
              <a:spLocks noChangeArrowheads="1"/>
            </p:cNvSpPr>
            <p:nvPr/>
          </p:nvSpPr>
          <p:spPr bwMode="auto">
            <a:xfrm>
              <a:off x="1689" y="3456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</a:p>
          </p:txBody>
        </p:sp>
        <p:sp>
          <p:nvSpPr>
            <p:cNvPr id="427063" name="Line 55"/>
            <p:cNvSpPr>
              <a:spLocks noChangeShapeType="1"/>
            </p:cNvSpPr>
            <p:nvPr/>
          </p:nvSpPr>
          <p:spPr bwMode="auto">
            <a:xfrm>
              <a:off x="1872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7064" name="Line 56"/>
            <p:cNvSpPr>
              <a:spLocks noChangeShapeType="1"/>
            </p:cNvSpPr>
            <p:nvPr/>
          </p:nvSpPr>
          <p:spPr bwMode="auto">
            <a:xfrm>
              <a:off x="1200" y="350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7066" name="Rectangle 58"/>
          <p:cNvSpPr>
            <a:spLocks noChangeArrowheads="1"/>
          </p:cNvSpPr>
          <p:nvPr/>
        </p:nvSpPr>
        <p:spPr bwMode="auto">
          <a:xfrm>
            <a:off x="228600" y="57150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Interpolation makes proof search easier, but can substantially reduce the cost of the proof, possibly leading to divergence,</a:t>
            </a:r>
          </a:p>
        </p:txBody>
      </p:sp>
    </p:spTree>
    <p:extLst>
      <p:ext uri="{BB962C8B-B14F-4D97-AF65-F5344CB8AC3E}">
        <p14:creationId xmlns:p14="http://schemas.microsoft.com/office/powerpoint/2010/main" val="41115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7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7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7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7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35" grpId="0"/>
      <p:bldP spid="427036" grpId="0"/>
      <p:bldP spid="427037" grpId="0"/>
      <p:bldP spid="427038" grpId="0"/>
      <p:bldP spid="427049" grpId="0"/>
      <p:bldP spid="427049" grpId="1"/>
      <p:bldP spid="4270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 v. Shallow Properties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pPr eaLnBrk="1" hangingPunct="1"/>
            <a:r>
              <a:rPr lang="en-US" smtClean="0"/>
              <a:t>A property is shallow if, in some sense, you don’t have to know very much information about the system to prove it.</a:t>
            </a:r>
          </a:p>
        </p:txBody>
      </p:sp>
      <p:sp>
        <p:nvSpPr>
          <p:cNvPr id="372740" name="Freeform 4"/>
          <p:cNvSpPr>
            <a:spLocks/>
          </p:cNvSpPr>
          <p:nvPr/>
        </p:nvSpPr>
        <p:spPr bwMode="auto">
          <a:xfrm>
            <a:off x="7620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1" name="Freeform 5"/>
          <p:cNvSpPr>
            <a:spLocks/>
          </p:cNvSpPr>
          <p:nvPr/>
        </p:nvSpPr>
        <p:spPr bwMode="auto">
          <a:xfrm>
            <a:off x="10668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2" name="Freeform 6"/>
          <p:cNvSpPr>
            <a:spLocks/>
          </p:cNvSpPr>
          <p:nvPr/>
        </p:nvSpPr>
        <p:spPr bwMode="auto">
          <a:xfrm>
            <a:off x="13716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3" name="Freeform 7"/>
          <p:cNvSpPr>
            <a:spLocks/>
          </p:cNvSpPr>
          <p:nvPr/>
        </p:nvSpPr>
        <p:spPr bwMode="auto">
          <a:xfrm>
            <a:off x="16764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4" name="Freeform 8"/>
          <p:cNvSpPr>
            <a:spLocks/>
          </p:cNvSpPr>
          <p:nvPr/>
        </p:nvSpPr>
        <p:spPr bwMode="auto">
          <a:xfrm>
            <a:off x="19812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5" name="Freeform 9"/>
          <p:cNvSpPr>
            <a:spLocks/>
          </p:cNvSpPr>
          <p:nvPr/>
        </p:nvSpPr>
        <p:spPr bwMode="auto">
          <a:xfrm>
            <a:off x="22860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6" name="Freeform 10"/>
          <p:cNvSpPr>
            <a:spLocks/>
          </p:cNvSpPr>
          <p:nvPr/>
        </p:nvSpPr>
        <p:spPr bwMode="auto">
          <a:xfrm>
            <a:off x="25908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7" name="Freeform 11"/>
          <p:cNvSpPr>
            <a:spLocks/>
          </p:cNvSpPr>
          <p:nvPr/>
        </p:nvSpPr>
        <p:spPr bwMode="auto">
          <a:xfrm>
            <a:off x="28956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8" name="Freeform 12"/>
          <p:cNvSpPr>
            <a:spLocks/>
          </p:cNvSpPr>
          <p:nvPr/>
        </p:nvSpPr>
        <p:spPr bwMode="auto">
          <a:xfrm>
            <a:off x="32004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49" name="Freeform 13"/>
          <p:cNvSpPr>
            <a:spLocks/>
          </p:cNvSpPr>
          <p:nvPr/>
        </p:nvSpPr>
        <p:spPr bwMode="auto">
          <a:xfrm>
            <a:off x="35052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0" name="Freeform 14"/>
          <p:cNvSpPr>
            <a:spLocks/>
          </p:cNvSpPr>
          <p:nvPr/>
        </p:nvSpPr>
        <p:spPr bwMode="auto">
          <a:xfrm>
            <a:off x="38100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1" name="Freeform 15"/>
          <p:cNvSpPr>
            <a:spLocks/>
          </p:cNvSpPr>
          <p:nvPr/>
        </p:nvSpPr>
        <p:spPr bwMode="auto">
          <a:xfrm>
            <a:off x="41148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2" name="Freeform 16"/>
          <p:cNvSpPr>
            <a:spLocks/>
          </p:cNvSpPr>
          <p:nvPr/>
        </p:nvSpPr>
        <p:spPr bwMode="auto">
          <a:xfrm>
            <a:off x="44196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3" name="Freeform 17"/>
          <p:cNvSpPr>
            <a:spLocks/>
          </p:cNvSpPr>
          <p:nvPr/>
        </p:nvSpPr>
        <p:spPr bwMode="auto">
          <a:xfrm>
            <a:off x="47244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4" name="Freeform 18"/>
          <p:cNvSpPr>
            <a:spLocks/>
          </p:cNvSpPr>
          <p:nvPr/>
        </p:nvSpPr>
        <p:spPr bwMode="auto">
          <a:xfrm>
            <a:off x="50292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5" name="Freeform 19"/>
          <p:cNvSpPr>
            <a:spLocks/>
          </p:cNvSpPr>
          <p:nvPr/>
        </p:nvSpPr>
        <p:spPr bwMode="auto">
          <a:xfrm>
            <a:off x="53340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6" name="Freeform 20"/>
          <p:cNvSpPr>
            <a:spLocks/>
          </p:cNvSpPr>
          <p:nvPr/>
        </p:nvSpPr>
        <p:spPr bwMode="auto">
          <a:xfrm>
            <a:off x="56388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7" name="Freeform 21"/>
          <p:cNvSpPr>
            <a:spLocks/>
          </p:cNvSpPr>
          <p:nvPr/>
        </p:nvSpPr>
        <p:spPr bwMode="auto">
          <a:xfrm>
            <a:off x="59436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8" name="Freeform 22"/>
          <p:cNvSpPr>
            <a:spLocks/>
          </p:cNvSpPr>
          <p:nvPr/>
        </p:nvSpPr>
        <p:spPr bwMode="auto">
          <a:xfrm>
            <a:off x="62484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59" name="Freeform 23"/>
          <p:cNvSpPr>
            <a:spLocks/>
          </p:cNvSpPr>
          <p:nvPr/>
        </p:nvSpPr>
        <p:spPr bwMode="auto">
          <a:xfrm>
            <a:off x="65532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0" name="Freeform 24"/>
          <p:cNvSpPr>
            <a:spLocks/>
          </p:cNvSpPr>
          <p:nvPr/>
        </p:nvSpPr>
        <p:spPr bwMode="auto">
          <a:xfrm>
            <a:off x="68580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1" name="Freeform 25"/>
          <p:cNvSpPr>
            <a:spLocks/>
          </p:cNvSpPr>
          <p:nvPr/>
        </p:nvSpPr>
        <p:spPr bwMode="auto">
          <a:xfrm>
            <a:off x="71628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2" name="Freeform 26"/>
          <p:cNvSpPr>
            <a:spLocks/>
          </p:cNvSpPr>
          <p:nvPr/>
        </p:nvSpPr>
        <p:spPr bwMode="auto">
          <a:xfrm>
            <a:off x="74676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3" name="Freeform 27"/>
          <p:cNvSpPr>
            <a:spLocks/>
          </p:cNvSpPr>
          <p:nvPr/>
        </p:nvSpPr>
        <p:spPr bwMode="auto">
          <a:xfrm>
            <a:off x="77724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4" name="Freeform 28"/>
          <p:cNvSpPr>
            <a:spLocks/>
          </p:cNvSpPr>
          <p:nvPr/>
        </p:nvSpPr>
        <p:spPr bwMode="auto">
          <a:xfrm>
            <a:off x="8077200" y="2209800"/>
            <a:ext cx="304800" cy="2819400"/>
          </a:xfrm>
          <a:custGeom>
            <a:avLst/>
            <a:gdLst>
              <a:gd name="T0" fmla="*/ 0 w 192"/>
              <a:gd name="T1" fmla="*/ 0 h 1776"/>
              <a:gd name="T2" fmla="*/ 90 w 192"/>
              <a:gd name="T3" fmla="*/ 93 h 1776"/>
              <a:gd name="T4" fmla="*/ 192 w 192"/>
              <a:gd name="T5" fmla="*/ 0 h 1776"/>
              <a:gd name="T6" fmla="*/ 192 w 192"/>
              <a:gd name="T7" fmla="*/ 1776 h 1776"/>
              <a:gd name="T8" fmla="*/ 0 w 192"/>
              <a:gd name="T9" fmla="*/ 1776 h 1776"/>
              <a:gd name="T10" fmla="*/ 0 w 192"/>
              <a:gd name="T11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1776">
                <a:moveTo>
                  <a:pt x="0" y="0"/>
                </a:moveTo>
                <a:cubicBezTo>
                  <a:pt x="0" y="0"/>
                  <a:pt x="1" y="96"/>
                  <a:pt x="90" y="93"/>
                </a:cubicBezTo>
                <a:cubicBezTo>
                  <a:pt x="179" y="90"/>
                  <a:pt x="192" y="0"/>
                  <a:pt x="192" y="0"/>
                </a:cubicBezTo>
                <a:cubicBezTo>
                  <a:pt x="192" y="888"/>
                  <a:pt x="192" y="1776"/>
                  <a:pt x="192" y="1776"/>
                </a:cubicBezTo>
                <a:lnTo>
                  <a:pt x="0" y="1776"/>
                </a:lnTo>
                <a:cubicBezTo>
                  <a:pt x="0" y="1776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2765" name="Text Box 29"/>
          <p:cNvSpPr txBox="1">
            <a:spLocks noChangeArrowheads="1"/>
          </p:cNvSpPr>
          <p:nvPr/>
        </p:nvSpPr>
        <p:spPr bwMode="auto">
          <a:xfrm>
            <a:off x="2286000" y="4343400"/>
            <a:ext cx="462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Deep property: System implements x86</a:t>
            </a:r>
          </a:p>
        </p:txBody>
      </p:sp>
      <p:sp>
        <p:nvSpPr>
          <p:cNvPr id="372766" name="Text Box 30"/>
          <p:cNvSpPr txBox="1">
            <a:spLocks noChangeArrowheads="1"/>
          </p:cNvSpPr>
          <p:nvPr/>
        </p:nvSpPr>
        <p:spPr bwMode="auto">
          <a:xfrm>
            <a:off x="1524000" y="2667000"/>
            <a:ext cx="627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Shallow property: Bus bridge never drops transactions</a:t>
            </a:r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>
            <a:off x="228600" y="56388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Our first job is to reduce a </a:t>
            </a:r>
            <a:r>
              <a:rPr lang="en-US" i="1">
                <a:solidFill>
                  <a:schemeClr val="tx1"/>
                </a:solidFill>
                <a:effectLst/>
              </a:rPr>
              <a:t>deep</a:t>
            </a:r>
            <a:r>
              <a:rPr lang="en-US">
                <a:effectLst/>
              </a:rPr>
              <a:t> property to a multitude of </a:t>
            </a:r>
            <a:r>
              <a:rPr lang="en-US" i="1">
                <a:solidFill>
                  <a:schemeClr val="tx1"/>
                </a:solidFill>
                <a:effectLst/>
              </a:rPr>
              <a:t>shallow</a:t>
            </a:r>
            <a:r>
              <a:rPr lang="en-US">
                <a:effectLst/>
              </a:rPr>
              <a:t> properties that we can handle by </a:t>
            </a:r>
            <a:r>
              <a:rPr lang="en-US" i="1">
                <a:effectLst/>
              </a:rPr>
              <a:t>abstraction</a:t>
            </a:r>
            <a:r>
              <a:rPr lang="en-US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  <p:bldP spid="372765" grpId="0"/>
      <p:bldP spid="372766" grpId="0"/>
      <p:bldP spid="372767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08580" name="Group 4"/>
          <p:cNvGrpSpPr>
            <a:grpSpLocks/>
          </p:cNvGrpSpPr>
          <p:nvPr/>
        </p:nvGrpSpPr>
        <p:grpSpPr bwMode="auto">
          <a:xfrm>
            <a:off x="1371600" y="1066800"/>
            <a:ext cx="6019800" cy="3368675"/>
            <a:chOff x="864" y="1008"/>
            <a:chExt cx="3792" cy="2122"/>
          </a:xfrm>
        </p:grpSpPr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838200" y="4800600"/>
            <a:ext cx="7599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These methods can be viewed as different strategies to search for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 local proof, trading off the cost of the search and the quality of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interpolants.</a:t>
            </a:r>
          </a:p>
        </p:txBody>
      </p:sp>
    </p:spTree>
    <p:extLst>
      <p:ext uri="{BB962C8B-B14F-4D97-AF65-F5344CB8AC3E}">
        <p14:creationId xmlns:p14="http://schemas.microsoft.com/office/powerpoint/2010/main" val="42038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bldLvl="2"/>
      <p:bldP spid="40858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Framework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Abstraction and refinement are proof systems</a:t>
            </a:r>
          </a:p>
          <a:p>
            <a:pPr lvl="1">
              <a:lnSpc>
                <a:spcPct val="90000"/>
              </a:lnSpc>
            </a:pPr>
            <a:r>
              <a:rPr lang="en-US"/>
              <a:t>spaces of possible proofs that we search</a:t>
            </a:r>
          </a:p>
        </p:txBody>
      </p:sp>
      <p:grpSp>
        <p:nvGrpSpPr>
          <p:cNvPr id="447492" name="Group 4"/>
          <p:cNvGrpSpPr>
            <a:grpSpLocks/>
          </p:cNvGrpSpPr>
          <p:nvPr/>
        </p:nvGrpSpPr>
        <p:grpSpPr bwMode="auto">
          <a:xfrm>
            <a:off x="1600200" y="2895600"/>
            <a:ext cx="1524000" cy="609600"/>
            <a:chOff x="1008" y="1824"/>
            <a:chExt cx="960" cy="384"/>
          </a:xfrm>
        </p:grpSpPr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008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494" name="Text Box 6"/>
            <p:cNvSpPr txBox="1">
              <a:spLocks noChangeArrowheads="1"/>
            </p:cNvSpPr>
            <p:nvPr/>
          </p:nvSpPr>
          <p:spPr bwMode="auto">
            <a:xfrm>
              <a:off x="1056" y="191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Abstractor</a:t>
              </a:r>
            </a:p>
          </p:txBody>
        </p:sp>
      </p:grpSp>
      <p:grpSp>
        <p:nvGrpSpPr>
          <p:cNvPr id="447495" name="Group 7"/>
          <p:cNvGrpSpPr>
            <a:grpSpLocks/>
          </p:cNvGrpSpPr>
          <p:nvPr/>
        </p:nvGrpSpPr>
        <p:grpSpPr bwMode="auto">
          <a:xfrm>
            <a:off x="5562600" y="2895600"/>
            <a:ext cx="1524000" cy="609600"/>
            <a:chOff x="3504" y="1824"/>
            <a:chExt cx="960" cy="384"/>
          </a:xfrm>
        </p:grpSpPr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3504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497" name="Text Box 9"/>
            <p:cNvSpPr txBox="1">
              <a:spLocks noChangeArrowheads="1"/>
            </p:cNvSpPr>
            <p:nvPr/>
          </p:nvSpPr>
          <p:spPr bwMode="auto">
            <a:xfrm>
              <a:off x="3552" y="192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Refiner</a:t>
              </a:r>
            </a:p>
          </p:txBody>
        </p:sp>
      </p:grpSp>
      <p:sp>
        <p:nvSpPr>
          <p:cNvPr id="447498" name="Text Box 10"/>
          <p:cNvSpPr txBox="1">
            <a:spLocks noChangeArrowheads="1"/>
          </p:cNvSpPr>
          <p:nvPr/>
        </p:nvSpPr>
        <p:spPr bwMode="auto">
          <a:xfrm>
            <a:off x="1517650" y="451008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General proof system</a:t>
            </a:r>
          </a:p>
        </p:txBody>
      </p:sp>
      <p:sp>
        <p:nvSpPr>
          <p:cNvPr id="447499" name="Text Box 11"/>
          <p:cNvSpPr txBox="1">
            <a:spLocks noChangeArrowheads="1"/>
          </p:cNvSpPr>
          <p:nvPr/>
        </p:nvSpPr>
        <p:spPr bwMode="auto">
          <a:xfrm>
            <a:off x="1517650" y="48768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Incomplete</a:t>
            </a:r>
          </a:p>
        </p:txBody>
      </p:sp>
      <p:sp>
        <p:nvSpPr>
          <p:cNvPr id="447500" name="Text Box 12"/>
          <p:cNvSpPr txBox="1">
            <a:spLocks noChangeArrowheads="1"/>
          </p:cNvSpPr>
          <p:nvPr/>
        </p:nvSpPr>
        <p:spPr bwMode="auto">
          <a:xfrm>
            <a:off x="5562600" y="45243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Specialized proof system</a:t>
            </a:r>
          </a:p>
        </p:txBody>
      </p:sp>
      <p:sp>
        <p:nvSpPr>
          <p:cNvPr id="447501" name="Text Box 13"/>
          <p:cNvSpPr txBox="1">
            <a:spLocks noChangeArrowheads="1"/>
          </p:cNvSpPr>
          <p:nvPr/>
        </p:nvSpPr>
        <p:spPr bwMode="auto">
          <a:xfrm>
            <a:off x="5562600" y="4891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Complete</a:t>
            </a:r>
          </a:p>
        </p:txBody>
      </p:sp>
      <p:grpSp>
        <p:nvGrpSpPr>
          <p:cNvPr id="447502" name="Group 14"/>
          <p:cNvGrpSpPr>
            <a:grpSpLocks/>
          </p:cNvGrpSpPr>
          <p:nvPr/>
        </p:nvGrpSpPr>
        <p:grpSpPr bwMode="auto">
          <a:xfrm>
            <a:off x="1066800" y="2133600"/>
            <a:ext cx="704850" cy="762000"/>
            <a:chOff x="672" y="1344"/>
            <a:chExt cx="444" cy="480"/>
          </a:xfrm>
        </p:grpSpPr>
        <p:sp>
          <p:nvSpPr>
            <p:cNvPr id="447503" name="Line 15"/>
            <p:cNvSpPr>
              <a:spLocks noChangeShapeType="1"/>
            </p:cNvSpPr>
            <p:nvPr/>
          </p:nvSpPr>
          <p:spPr bwMode="auto">
            <a:xfrm>
              <a:off x="1104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672" y="134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prog.</a:t>
              </a:r>
            </a:p>
          </p:txBody>
        </p:sp>
      </p:grpSp>
      <p:grpSp>
        <p:nvGrpSpPr>
          <p:cNvPr id="447505" name="Group 17"/>
          <p:cNvGrpSpPr>
            <a:grpSpLocks/>
          </p:cNvGrpSpPr>
          <p:nvPr/>
        </p:nvGrpSpPr>
        <p:grpSpPr bwMode="auto">
          <a:xfrm>
            <a:off x="1200150" y="3505200"/>
            <a:ext cx="552450" cy="685800"/>
            <a:chOff x="756" y="2208"/>
            <a:chExt cx="348" cy="432"/>
          </a:xfrm>
        </p:grpSpPr>
        <p:sp>
          <p:nvSpPr>
            <p:cNvPr id="447506" name="Line 18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07" name="Text Box 19"/>
            <p:cNvSpPr txBox="1">
              <a:spLocks noChangeArrowheads="1"/>
            </p:cNvSpPr>
            <p:nvPr/>
          </p:nvSpPr>
          <p:spPr bwMode="auto">
            <a:xfrm>
              <a:off x="756" y="240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</a:t>
              </a:r>
            </a:p>
          </p:txBody>
        </p:sp>
      </p:grpSp>
      <p:grpSp>
        <p:nvGrpSpPr>
          <p:cNvPr id="447508" name="Group 20"/>
          <p:cNvGrpSpPr>
            <a:grpSpLocks/>
          </p:cNvGrpSpPr>
          <p:nvPr/>
        </p:nvGrpSpPr>
        <p:grpSpPr bwMode="auto">
          <a:xfrm>
            <a:off x="2743200" y="3505200"/>
            <a:ext cx="3182938" cy="877888"/>
            <a:chOff x="1728" y="2208"/>
            <a:chExt cx="2005" cy="553"/>
          </a:xfrm>
        </p:grpSpPr>
        <p:sp>
          <p:nvSpPr>
            <p:cNvPr id="447509" name="Freeform 21"/>
            <p:cNvSpPr>
              <a:spLocks/>
            </p:cNvSpPr>
            <p:nvPr/>
          </p:nvSpPr>
          <p:spPr bwMode="auto">
            <a:xfrm>
              <a:off x="1728" y="2208"/>
              <a:ext cx="2005" cy="553"/>
            </a:xfrm>
            <a:custGeom>
              <a:avLst/>
              <a:gdLst>
                <a:gd name="T0" fmla="*/ 0 w 2005"/>
                <a:gd name="T1" fmla="*/ 0 h 553"/>
                <a:gd name="T2" fmla="*/ 232 w 2005"/>
                <a:gd name="T3" fmla="*/ 440 h 553"/>
                <a:gd name="T4" fmla="*/ 1756 w 2005"/>
                <a:gd name="T5" fmla="*/ 446 h 553"/>
                <a:gd name="T6" fmla="*/ 1968 w 2005"/>
                <a:gd name="T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5" h="553">
                  <a:moveTo>
                    <a:pt x="0" y="0"/>
                  </a:moveTo>
                  <a:cubicBezTo>
                    <a:pt x="39" y="73"/>
                    <a:pt x="35" y="383"/>
                    <a:pt x="232" y="440"/>
                  </a:cubicBezTo>
                  <a:cubicBezTo>
                    <a:pt x="429" y="497"/>
                    <a:pt x="1507" y="553"/>
                    <a:pt x="1756" y="446"/>
                  </a:cubicBezTo>
                  <a:cubicBezTo>
                    <a:pt x="2005" y="339"/>
                    <a:pt x="1924" y="93"/>
                    <a:pt x="196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0" name="Text Box 22"/>
            <p:cNvSpPr txBox="1">
              <a:spLocks noChangeArrowheads="1"/>
            </p:cNvSpPr>
            <p:nvPr/>
          </p:nvSpPr>
          <p:spPr bwMode="auto">
            <a:xfrm>
              <a:off x="2348" y="241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special case</a:t>
              </a:r>
            </a:p>
          </p:txBody>
        </p:sp>
      </p:grpSp>
      <p:grpSp>
        <p:nvGrpSpPr>
          <p:cNvPr id="447511" name="Group 23"/>
          <p:cNvGrpSpPr>
            <a:grpSpLocks/>
          </p:cNvGrpSpPr>
          <p:nvPr/>
        </p:nvGrpSpPr>
        <p:grpSpPr bwMode="auto">
          <a:xfrm>
            <a:off x="6223000" y="3505200"/>
            <a:ext cx="635000" cy="685800"/>
            <a:chOff x="704" y="2208"/>
            <a:chExt cx="400" cy="432"/>
          </a:xfrm>
        </p:grpSpPr>
        <p:sp>
          <p:nvSpPr>
            <p:cNvPr id="447512" name="Line 24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3" name="Text Box 25"/>
            <p:cNvSpPr txBox="1">
              <a:spLocks noChangeArrowheads="1"/>
            </p:cNvSpPr>
            <p:nvPr/>
          </p:nvSpPr>
          <p:spPr bwMode="auto">
            <a:xfrm>
              <a:off x="704" y="240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cex.</a:t>
              </a:r>
            </a:p>
          </p:txBody>
        </p:sp>
      </p:grpSp>
      <p:grpSp>
        <p:nvGrpSpPr>
          <p:cNvPr id="447514" name="Group 26"/>
          <p:cNvGrpSpPr>
            <a:grpSpLocks/>
          </p:cNvGrpSpPr>
          <p:nvPr/>
        </p:nvGrpSpPr>
        <p:grpSpPr bwMode="auto">
          <a:xfrm>
            <a:off x="2725738" y="2027238"/>
            <a:ext cx="3125787" cy="858837"/>
            <a:chOff x="1717" y="1277"/>
            <a:chExt cx="1969" cy="541"/>
          </a:xfrm>
        </p:grpSpPr>
        <p:sp>
          <p:nvSpPr>
            <p:cNvPr id="447515" name="Freeform 27"/>
            <p:cNvSpPr>
              <a:spLocks/>
            </p:cNvSpPr>
            <p:nvPr/>
          </p:nvSpPr>
          <p:spPr bwMode="auto">
            <a:xfrm>
              <a:off x="1717" y="1277"/>
              <a:ext cx="1969" cy="541"/>
            </a:xfrm>
            <a:custGeom>
              <a:avLst/>
              <a:gdLst>
                <a:gd name="T0" fmla="*/ 1969 w 1969"/>
                <a:gd name="T1" fmla="*/ 525 h 541"/>
                <a:gd name="T2" fmla="*/ 1671 w 1969"/>
                <a:gd name="T3" fmla="*/ 101 h 541"/>
                <a:gd name="T4" fmla="*/ 259 w 1969"/>
                <a:gd name="T5" fmla="*/ 107 h 541"/>
                <a:gd name="T6" fmla="*/ 0 w 1969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9" h="541">
                  <a:moveTo>
                    <a:pt x="1969" y="525"/>
                  </a:moveTo>
                  <a:cubicBezTo>
                    <a:pt x="1919" y="454"/>
                    <a:pt x="1956" y="171"/>
                    <a:pt x="1671" y="101"/>
                  </a:cubicBezTo>
                  <a:cubicBezTo>
                    <a:pt x="1474" y="44"/>
                    <a:pt x="508" y="0"/>
                    <a:pt x="259" y="107"/>
                  </a:cubicBezTo>
                  <a:cubicBezTo>
                    <a:pt x="10" y="214"/>
                    <a:pt x="54" y="451"/>
                    <a:pt x="0" y="54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516" name="Text Box 28"/>
            <p:cNvSpPr txBox="1">
              <a:spLocks noChangeArrowheads="1"/>
            </p:cNvSpPr>
            <p:nvPr/>
          </p:nvSpPr>
          <p:spPr bwMode="auto">
            <a:xfrm>
              <a:off x="2028" y="1392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 of special case</a:t>
              </a:r>
            </a:p>
          </p:txBody>
        </p:sp>
      </p:grp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1066800" y="6019800"/>
            <a:ext cx="709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Degree of specialization can strongly affect refinement quality</a:t>
            </a:r>
          </a:p>
        </p:txBody>
      </p:sp>
    </p:spTree>
    <p:extLst>
      <p:ext uri="{BB962C8B-B14F-4D97-AF65-F5344CB8AC3E}">
        <p14:creationId xmlns:p14="http://schemas.microsoft.com/office/powerpoint/2010/main" val="41170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Predicate abstraction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447800"/>
          </a:xfrm>
        </p:spPr>
        <p:txBody>
          <a:bodyPr/>
          <a:lstStyle/>
          <a:p>
            <a:r>
              <a:rPr lang="en-US" dirty="0"/>
              <a:t>In predicate abstraction, we </a:t>
            </a:r>
            <a:r>
              <a:rPr lang="en-US" dirty="0" smtClean="0"/>
              <a:t>typically build </a:t>
            </a:r>
            <a:r>
              <a:rPr lang="en-US" dirty="0"/>
              <a:t>a graph in which the vertices are labeled with </a:t>
            </a:r>
            <a:r>
              <a:rPr lang="en-US" i="1" dirty="0" err="1"/>
              <a:t>minterms</a:t>
            </a:r>
            <a:r>
              <a:rPr lang="en-US" dirty="0"/>
              <a:t> over P (abstract states).</a:t>
            </a:r>
          </a:p>
          <a:p>
            <a:r>
              <a:rPr lang="en-US" dirty="0"/>
              <a:t>The proof is complete when it folds into a Hoare logic proof of C.</a:t>
            </a:r>
          </a:p>
          <a:p>
            <a:r>
              <a:rPr lang="en-US" dirty="0"/>
              <a:t>An </a:t>
            </a:r>
            <a:r>
              <a:rPr lang="en-US" i="1" dirty="0" err="1"/>
              <a:t>unprovable</a:t>
            </a:r>
            <a:r>
              <a:rPr lang="en-US" i="1" dirty="0"/>
              <a:t> path</a:t>
            </a:r>
            <a:r>
              <a:rPr lang="en-US" dirty="0"/>
              <a:t> looks like this:</a:t>
            </a:r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1371600" y="2743200"/>
            <a:ext cx="6572250" cy="1474788"/>
            <a:chOff x="864" y="1728"/>
            <a:chExt cx="4140" cy="929"/>
          </a:xfrm>
        </p:grpSpPr>
        <p:sp>
          <p:nvSpPr>
            <p:cNvPr id="438277" name="Oval 5"/>
            <p:cNvSpPr>
              <a:spLocks noChangeArrowheads="1"/>
            </p:cNvSpPr>
            <p:nvPr/>
          </p:nvSpPr>
          <p:spPr bwMode="auto">
            <a:xfrm>
              <a:off x="3648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78" name="Line 6"/>
            <p:cNvSpPr>
              <a:spLocks noChangeShapeType="1"/>
            </p:cNvSpPr>
            <p:nvPr/>
          </p:nvSpPr>
          <p:spPr bwMode="auto">
            <a:xfrm>
              <a:off x="3168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79" name="Line 7"/>
            <p:cNvSpPr>
              <a:spLocks noChangeShapeType="1"/>
            </p:cNvSpPr>
            <p:nvPr/>
          </p:nvSpPr>
          <p:spPr bwMode="auto">
            <a:xfrm>
              <a:off x="3744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0" name="Oval 8"/>
            <p:cNvSpPr>
              <a:spLocks noChangeArrowheads="1"/>
            </p:cNvSpPr>
            <p:nvPr/>
          </p:nvSpPr>
          <p:spPr bwMode="auto">
            <a:xfrm>
              <a:off x="4320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2" name="Oval 10"/>
            <p:cNvSpPr>
              <a:spLocks noChangeArrowheads="1"/>
            </p:cNvSpPr>
            <p:nvPr/>
          </p:nvSpPr>
          <p:spPr bwMode="auto">
            <a:xfrm>
              <a:off x="4272" y="196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6" name="Oval 14"/>
            <p:cNvSpPr>
              <a:spLocks noChangeArrowheads="1"/>
            </p:cNvSpPr>
            <p:nvPr/>
          </p:nvSpPr>
          <p:spPr bwMode="auto">
            <a:xfrm>
              <a:off x="3072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7" name="Line 15"/>
            <p:cNvSpPr>
              <a:spLocks noChangeShapeType="1"/>
            </p:cNvSpPr>
            <p:nvPr/>
          </p:nvSpPr>
          <p:spPr bwMode="auto">
            <a:xfrm>
              <a:off x="2592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8" name="Oval 16"/>
            <p:cNvSpPr>
              <a:spLocks noChangeArrowheads="1"/>
            </p:cNvSpPr>
            <p:nvPr/>
          </p:nvSpPr>
          <p:spPr bwMode="auto">
            <a:xfrm>
              <a:off x="2496" y="201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89" name="Line 17"/>
            <p:cNvSpPr>
              <a:spLocks noChangeShapeType="1"/>
            </p:cNvSpPr>
            <p:nvPr/>
          </p:nvSpPr>
          <p:spPr bwMode="auto">
            <a:xfrm>
              <a:off x="2016" y="206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0" name="Oval 18"/>
            <p:cNvSpPr>
              <a:spLocks noChangeArrowheads="1"/>
            </p:cNvSpPr>
            <p:nvPr/>
          </p:nvSpPr>
          <p:spPr bwMode="auto">
            <a:xfrm>
              <a:off x="1920" y="201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>
              <a:off x="1440" y="206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2" name="Oval 20"/>
            <p:cNvSpPr>
              <a:spLocks noChangeArrowheads="1"/>
            </p:cNvSpPr>
            <p:nvPr/>
          </p:nvSpPr>
          <p:spPr bwMode="auto">
            <a:xfrm>
              <a:off x="1344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3" name="Line 21"/>
            <p:cNvSpPr>
              <a:spLocks noChangeShapeType="1"/>
            </p:cNvSpPr>
            <p:nvPr/>
          </p:nvSpPr>
          <p:spPr bwMode="auto">
            <a:xfrm>
              <a:off x="864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294" name="Text Box 22"/>
            <p:cNvSpPr txBox="1">
              <a:spLocks noChangeArrowheads="1"/>
            </p:cNvSpPr>
            <p:nvPr/>
          </p:nvSpPr>
          <p:spPr bwMode="auto">
            <a:xfrm>
              <a:off x="1248" y="1728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5" name="Text Box 23"/>
            <p:cNvSpPr txBox="1">
              <a:spLocks noChangeArrowheads="1"/>
            </p:cNvSpPr>
            <p:nvPr/>
          </p:nvSpPr>
          <p:spPr bwMode="auto">
            <a:xfrm>
              <a:off x="1855" y="1728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6" name="Text Box 24"/>
            <p:cNvSpPr txBox="1">
              <a:spLocks noChangeArrowheads="1"/>
            </p:cNvSpPr>
            <p:nvPr/>
          </p:nvSpPr>
          <p:spPr bwMode="auto">
            <a:xfrm>
              <a:off x="2448" y="1728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3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7" name="Text Box 25"/>
            <p:cNvSpPr txBox="1">
              <a:spLocks noChangeArrowheads="1"/>
            </p:cNvSpPr>
            <p:nvPr/>
          </p:nvSpPr>
          <p:spPr bwMode="auto">
            <a:xfrm>
              <a:off x="3007" y="1728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4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298" name="Text Box 26"/>
            <p:cNvSpPr txBox="1">
              <a:spLocks noChangeArrowheads="1"/>
            </p:cNvSpPr>
            <p:nvPr/>
          </p:nvSpPr>
          <p:spPr bwMode="auto">
            <a:xfrm>
              <a:off x="3600" y="1728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0" name="Text Box 28"/>
            <p:cNvSpPr txBox="1">
              <a:spLocks noChangeArrowheads="1"/>
            </p:cNvSpPr>
            <p:nvPr/>
          </p:nvSpPr>
          <p:spPr bwMode="auto">
            <a:xfrm>
              <a:off x="1536" y="2054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1" name="Text Box 29"/>
            <p:cNvSpPr txBox="1">
              <a:spLocks noChangeArrowheads="1"/>
            </p:cNvSpPr>
            <p:nvPr/>
          </p:nvSpPr>
          <p:spPr bwMode="auto">
            <a:xfrm>
              <a:off x="2130" y="2054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2" name="Text Box 30"/>
            <p:cNvSpPr txBox="1">
              <a:spLocks noChangeArrowheads="1"/>
            </p:cNvSpPr>
            <p:nvPr/>
          </p:nvSpPr>
          <p:spPr bwMode="auto">
            <a:xfrm>
              <a:off x="2724" y="2054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3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3" name="Text Box 31"/>
            <p:cNvSpPr txBox="1">
              <a:spLocks noChangeArrowheads="1"/>
            </p:cNvSpPr>
            <p:nvPr/>
          </p:nvSpPr>
          <p:spPr bwMode="auto">
            <a:xfrm>
              <a:off x="3318" y="2054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4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4" name="Text Box 32"/>
            <p:cNvSpPr txBox="1">
              <a:spLocks noChangeArrowheads="1"/>
            </p:cNvSpPr>
            <p:nvPr/>
          </p:nvSpPr>
          <p:spPr bwMode="auto">
            <a:xfrm>
              <a:off x="3912" y="2054"/>
              <a:ext cx="2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05" name="AutoShape 33"/>
            <p:cNvSpPr>
              <a:spLocks/>
            </p:cNvSpPr>
            <p:nvPr/>
          </p:nvSpPr>
          <p:spPr bwMode="auto">
            <a:xfrm rot="-5400000">
              <a:off x="2772" y="2100"/>
              <a:ext cx="120" cy="576"/>
            </a:xfrm>
            <a:prstGeom prst="leftBrace">
              <a:avLst>
                <a:gd name="adj1" fmla="val 4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06" name="Text Box 34"/>
            <p:cNvSpPr txBox="1">
              <a:spLocks noChangeArrowheads="1"/>
            </p:cNvSpPr>
            <p:nvPr/>
          </p:nvSpPr>
          <p:spPr bwMode="auto">
            <a:xfrm>
              <a:off x="2638" y="2407"/>
              <a:ext cx="23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individual transition refutable</a:t>
              </a:r>
            </a:p>
          </p:txBody>
        </p:sp>
      </p:grp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228600" y="44958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To refine, translate to restricted program path:</a:t>
            </a:r>
          </a:p>
        </p:txBody>
      </p:sp>
      <p:grpSp>
        <p:nvGrpSpPr>
          <p:cNvPr id="438338" name="Group 66"/>
          <p:cNvGrpSpPr>
            <a:grpSpLocks/>
          </p:cNvGrpSpPr>
          <p:nvPr/>
        </p:nvGrpSpPr>
        <p:grpSpPr bwMode="auto">
          <a:xfrm>
            <a:off x="1371600" y="5334000"/>
            <a:ext cx="5715000" cy="596900"/>
            <a:chOff x="864" y="3360"/>
            <a:chExt cx="3600" cy="376"/>
          </a:xfrm>
        </p:grpSpPr>
        <p:sp>
          <p:nvSpPr>
            <p:cNvPr id="438308" name="Oval 36"/>
            <p:cNvSpPr>
              <a:spLocks noChangeArrowheads="1"/>
            </p:cNvSpPr>
            <p:nvPr/>
          </p:nvSpPr>
          <p:spPr bwMode="auto">
            <a:xfrm>
              <a:off x="3648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09" name="Line 37"/>
            <p:cNvSpPr>
              <a:spLocks noChangeShapeType="1"/>
            </p:cNvSpPr>
            <p:nvPr/>
          </p:nvSpPr>
          <p:spPr bwMode="auto">
            <a:xfrm>
              <a:off x="3168" y="34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0" name="Line 38"/>
            <p:cNvSpPr>
              <a:spLocks noChangeShapeType="1"/>
            </p:cNvSpPr>
            <p:nvPr/>
          </p:nvSpPr>
          <p:spPr bwMode="auto">
            <a:xfrm>
              <a:off x="3744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1" name="Oval 39"/>
            <p:cNvSpPr>
              <a:spLocks noChangeArrowheads="1"/>
            </p:cNvSpPr>
            <p:nvPr/>
          </p:nvSpPr>
          <p:spPr bwMode="auto">
            <a:xfrm>
              <a:off x="4320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2" name="Oval 40"/>
            <p:cNvSpPr>
              <a:spLocks noChangeArrowheads="1"/>
            </p:cNvSpPr>
            <p:nvPr/>
          </p:nvSpPr>
          <p:spPr bwMode="auto">
            <a:xfrm>
              <a:off x="4272" y="336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3" name="Oval 41"/>
            <p:cNvSpPr>
              <a:spLocks noChangeArrowheads="1"/>
            </p:cNvSpPr>
            <p:nvPr/>
          </p:nvSpPr>
          <p:spPr bwMode="auto">
            <a:xfrm>
              <a:off x="3072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4" name="Line 42"/>
            <p:cNvSpPr>
              <a:spLocks noChangeShapeType="1"/>
            </p:cNvSpPr>
            <p:nvPr/>
          </p:nvSpPr>
          <p:spPr bwMode="auto">
            <a:xfrm>
              <a:off x="2592" y="34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5" name="Oval 43"/>
            <p:cNvSpPr>
              <a:spLocks noChangeArrowheads="1"/>
            </p:cNvSpPr>
            <p:nvPr/>
          </p:nvSpPr>
          <p:spPr bwMode="auto">
            <a:xfrm>
              <a:off x="2496" y="341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6" name="Line 44"/>
            <p:cNvSpPr>
              <a:spLocks noChangeShapeType="1"/>
            </p:cNvSpPr>
            <p:nvPr/>
          </p:nvSpPr>
          <p:spPr bwMode="auto">
            <a:xfrm>
              <a:off x="2016" y="345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7" name="Oval 45"/>
            <p:cNvSpPr>
              <a:spLocks noChangeArrowheads="1"/>
            </p:cNvSpPr>
            <p:nvPr/>
          </p:nvSpPr>
          <p:spPr bwMode="auto">
            <a:xfrm>
              <a:off x="1920" y="341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8" name="Line 46"/>
            <p:cNvSpPr>
              <a:spLocks noChangeShapeType="1"/>
            </p:cNvSpPr>
            <p:nvPr/>
          </p:nvSpPr>
          <p:spPr bwMode="auto">
            <a:xfrm>
              <a:off x="1440" y="345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19" name="Oval 47"/>
            <p:cNvSpPr>
              <a:spLocks noChangeArrowheads="1"/>
            </p:cNvSpPr>
            <p:nvPr/>
          </p:nvSpPr>
          <p:spPr bwMode="auto">
            <a:xfrm>
              <a:off x="1344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20" name="Line 48"/>
            <p:cNvSpPr>
              <a:spLocks noChangeShapeType="1"/>
            </p:cNvSpPr>
            <p:nvPr/>
          </p:nvSpPr>
          <p:spPr bwMode="auto">
            <a:xfrm>
              <a:off x="864" y="34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8327" name="Text Box 55"/>
            <p:cNvSpPr txBox="1">
              <a:spLocks noChangeArrowheads="1"/>
            </p:cNvSpPr>
            <p:nvPr/>
          </p:nvSpPr>
          <p:spPr bwMode="auto">
            <a:xfrm>
              <a:off x="1402" y="348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];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32" name="Text Box 60"/>
            <p:cNvSpPr txBox="1">
              <a:spLocks noChangeArrowheads="1"/>
            </p:cNvSpPr>
            <p:nvPr/>
          </p:nvSpPr>
          <p:spPr bwMode="auto">
            <a:xfrm>
              <a:off x="1987" y="348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];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2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33" name="Text Box 61"/>
            <p:cNvSpPr txBox="1">
              <a:spLocks noChangeArrowheads="1"/>
            </p:cNvSpPr>
            <p:nvPr/>
          </p:nvSpPr>
          <p:spPr bwMode="auto">
            <a:xfrm>
              <a:off x="2573" y="348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3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];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3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34" name="Text Box 62"/>
            <p:cNvSpPr txBox="1">
              <a:spLocks noChangeArrowheads="1"/>
            </p:cNvSpPr>
            <p:nvPr/>
          </p:nvSpPr>
          <p:spPr bwMode="auto">
            <a:xfrm>
              <a:off x="3158" y="348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4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];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4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8335" name="Text Box 63"/>
            <p:cNvSpPr txBox="1">
              <a:spLocks noChangeArrowheads="1"/>
            </p:cNvSpPr>
            <p:nvPr/>
          </p:nvSpPr>
          <p:spPr bwMode="auto">
            <a:xfrm>
              <a:off x="3744" y="3486"/>
              <a:ext cx="5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];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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5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38336" name="Text Box 64"/>
          <p:cNvSpPr txBox="1">
            <a:spLocks noChangeArrowheads="1"/>
          </p:cNvSpPr>
          <p:nvPr/>
        </p:nvSpPr>
        <p:spPr bwMode="auto">
          <a:xfrm>
            <a:off x="2209800" y="6248400"/>
            <a:ext cx="675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Any proof of this restricted path rules out the original, but...</a:t>
            </a:r>
          </a:p>
        </p:txBody>
      </p:sp>
    </p:spTree>
    <p:extLst>
      <p:ext uri="{BB962C8B-B14F-4D97-AF65-F5344CB8AC3E}">
        <p14:creationId xmlns:p14="http://schemas.microsoft.com/office/powerpoint/2010/main" val="3230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  <p:bldP spid="438307" grpId="0"/>
      <p:bldP spid="43833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Overspecialization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r>
              <a:rPr lang="en-US"/>
              <a:t>Restricting paths can affect the quality of the refinement.</a:t>
            </a:r>
          </a:p>
        </p:txBody>
      </p:sp>
      <p:grpSp>
        <p:nvGrpSpPr>
          <p:cNvPr id="439338" name="Group 42"/>
          <p:cNvGrpSpPr>
            <a:grpSpLocks/>
          </p:cNvGrpSpPr>
          <p:nvPr/>
        </p:nvGrpSpPr>
        <p:grpSpPr bwMode="auto">
          <a:xfrm>
            <a:off x="863600" y="1981200"/>
            <a:ext cx="1041400" cy="4419600"/>
            <a:chOff x="544" y="1248"/>
            <a:chExt cx="656" cy="2784"/>
          </a:xfrm>
        </p:grpSpPr>
        <p:sp>
          <p:nvSpPr>
            <p:cNvPr id="439300" name="Line 4"/>
            <p:cNvSpPr>
              <a:spLocks noChangeShapeType="1"/>
            </p:cNvSpPr>
            <p:nvPr/>
          </p:nvSpPr>
          <p:spPr bwMode="auto">
            <a:xfrm>
              <a:off x="1104" y="134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1" name="Oval 5"/>
            <p:cNvSpPr>
              <a:spLocks noChangeArrowheads="1"/>
            </p:cNvSpPr>
            <p:nvPr/>
          </p:nvSpPr>
          <p:spPr bwMode="auto">
            <a:xfrm>
              <a:off x="1056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2" name="Line 6"/>
            <p:cNvSpPr>
              <a:spLocks noChangeShapeType="1"/>
            </p:cNvSpPr>
            <p:nvPr/>
          </p:nvSpPr>
          <p:spPr bwMode="auto">
            <a:xfrm>
              <a:off x="1104" y="187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3" name="Oval 7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4" name="Line 8"/>
            <p:cNvSpPr>
              <a:spLocks noChangeShapeType="1"/>
            </p:cNvSpPr>
            <p:nvPr/>
          </p:nvSpPr>
          <p:spPr bwMode="auto">
            <a:xfrm>
              <a:off x="1104" y="24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5" name="Oval 9"/>
            <p:cNvSpPr>
              <a:spLocks noChangeArrowheads="1"/>
            </p:cNvSpPr>
            <p:nvPr/>
          </p:nvSpPr>
          <p:spPr bwMode="auto">
            <a:xfrm>
              <a:off x="1056" y="283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6" name="Oval 10"/>
            <p:cNvSpPr>
              <a:spLocks noChangeArrowheads="1"/>
            </p:cNvSpPr>
            <p:nvPr/>
          </p:nvSpPr>
          <p:spPr bwMode="auto">
            <a:xfrm>
              <a:off x="1056" y="124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7" name="Line 11"/>
            <p:cNvSpPr>
              <a:spLocks noChangeShapeType="1"/>
            </p:cNvSpPr>
            <p:nvPr/>
          </p:nvSpPr>
          <p:spPr bwMode="auto">
            <a:xfrm>
              <a:off x="1104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08" name="Oval 12"/>
            <p:cNvSpPr>
              <a:spLocks noChangeArrowheads="1"/>
            </p:cNvSpPr>
            <p:nvPr/>
          </p:nvSpPr>
          <p:spPr bwMode="auto">
            <a:xfrm>
              <a:off x="1056" y="33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09" name="Text Box 13"/>
            <p:cNvSpPr txBox="1">
              <a:spLocks noChangeArrowheads="1"/>
            </p:cNvSpPr>
            <p:nvPr/>
          </p:nvSpPr>
          <p:spPr bwMode="auto">
            <a:xfrm>
              <a:off x="672" y="1449"/>
              <a:ext cx="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x=0</a:t>
              </a:r>
            </a:p>
          </p:txBody>
        </p:sp>
        <p:sp>
          <p:nvSpPr>
            <p:cNvPr id="439310" name="Text Box 14"/>
            <p:cNvSpPr txBox="1">
              <a:spLocks noChangeArrowheads="1"/>
            </p:cNvSpPr>
            <p:nvPr/>
          </p:nvSpPr>
          <p:spPr bwMode="auto">
            <a:xfrm>
              <a:off x="672" y="196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1" name="Text Box 15"/>
            <p:cNvSpPr txBox="1">
              <a:spLocks noChangeArrowheads="1"/>
            </p:cNvSpPr>
            <p:nvPr/>
          </p:nvSpPr>
          <p:spPr bwMode="auto">
            <a:xfrm>
              <a:off x="672" y="2553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2" name="Text Box 16"/>
            <p:cNvSpPr txBox="1">
              <a:spLocks noChangeArrowheads="1"/>
            </p:cNvSpPr>
            <p:nvPr/>
          </p:nvSpPr>
          <p:spPr bwMode="auto">
            <a:xfrm>
              <a:off x="672" y="3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x++</a:t>
              </a:r>
            </a:p>
          </p:txBody>
        </p:sp>
        <p:sp>
          <p:nvSpPr>
            <p:cNvPr id="439313" name="Text Box 17"/>
            <p:cNvSpPr txBox="1">
              <a:spLocks noChangeArrowheads="1"/>
            </p:cNvSpPr>
            <p:nvPr/>
          </p:nvSpPr>
          <p:spPr bwMode="auto">
            <a:xfrm>
              <a:off x="544" y="3561"/>
              <a:ext cx="5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 &lt; 0]</a:t>
              </a:r>
            </a:p>
          </p:txBody>
        </p:sp>
        <p:sp>
          <p:nvSpPr>
            <p:cNvPr id="439314" name="Line 18"/>
            <p:cNvSpPr>
              <a:spLocks noChangeShapeType="1"/>
            </p:cNvSpPr>
            <p:nvPr/>
          </p:nvSpPr>
          <p:spPr bwMode="auto">
            <a:xfrm>
              <a:off x="1104" y="345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9315" name="Oval 19"/>
            <p:cNvSpPr>
              <a:spLocks noChangeArrowheads="1"/>
            </p:cNvSpPr>
            <p:nvPr/>
          </p:nvSpPr>
          <p:spPr bwMode="auto">
            <a:xfrm>
              <a:off x="1056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9316" name="Oval 20"/>
            <p:cNvSpPr>
              <a:spLocks noChangeArrowheads="1"/>
            </p:cNvSpPr>
            <p:nvPr/>
          </p:nvSpPr>
          <p:spPr bwMode="auto">
            <a:xfrm>
              <a:off x="1008" y="38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9339" name="Group 43"/>
          <p:cNvGrpSpPr>
            <a:grpSpLocks/>
          </p:cNvGrpSpPr>
          <p:nvPr/>
        </p:nvGrpSpPr>
        <p:grpSpPr bwMode="auto">
          <a:xfrm>
            <a:off x="533400" y="2057400"/>
            <a:ext cx="1160463" cy="3654425"/>
            <a:chOff x="336" y="1296"/>
            <a:chExt cx="731" cy="2302"/>
          </a:xfrm>
        </p:grpSpPr>
        <p:sp>
          <p:nvSpPr>
            <p:cNvPr id="439317" name="Text Box 21"/>
            <p:cNvSpPr txBox="1">
              <a:spLocks noChangeArrowheads="1"/>
            </p:cNvSpPr>
            <p:nvPr/>
          </p:nvSpPr>
          <p:spPr bwMode="auto">
            <a:xfrm>
              <a:off x="624" y="12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</a:t>
              </a:r>
            </a:p>
          </p:txBody>
        </p:sp>
        <p:sp>
          <p:nvSpPr>
            <p:cNvPr id="439318" name="Text Box 22"/>
            <p:cNvSpPr txBox="1">
              <a:spLocks noChangeArrowheads="1"/>
            </p:cNvSpPr>
            <p:nvPr/>
          </p:nvSpPr>
          <p:spPr bwMode="auto">
            <a:xfrm>
              <a:off x="624" y="183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</a:t>
              </a:r>
            </a:p>
          </p:txBody>
        </p:sp>
        <p:sp>
          <p:nvSpPr>
            <p:cNvPr id="439319" name="Text Box 23"/>
            <p:cNvSpPr txBox="1">
              <a:spLocks noChangeArrowheads="1"/>
            </p:cNvSpPr>
            <p:nvPr/>
          </p:nvSpPr>
          <p:spPr bwMode="auto">
            <a:xfrm>
              <a:off x="624" y="237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[x=1]</a:t>
              </a:r>
            </a:p>
          </p:txBody>
        </p:sp>
        <p:sp>
          <p:nvSpPr>
            <p:cNvPr id="439320" name="Text Box 24"/>
            <p:cNvSpPr txBox="1">
              <a:spLocks noChangeArrowheads="1"/>
            </p:cNvSpPr>
            <p:nvPr/>
          </p:nvSpPr>
          <p:spPr bwMode="auto">
            <a:xfrm>
              <a:off x="624" y="288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[x=2]</a:t>
              </a:r>
            </a:p>
          </p:txBody>
        </p:sp>
        <p:sp>
          <p:nvSpPr>
            <p:cNvPr id="439321" name="Text Box 25"/>
            <p:cNvSpPr txBox="1">
              <a:spLocks noChangeArrowheads="1"/>
            </p:cNvSpPr>
            <p:nvPr/>
          </p:nvSpPr>
          <p:spPr bwMode="auto">
            <a:xfrm>
              <a:off x="336" y="3367"/>
              <a:ext cx="7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</a:t>
              </a:r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</a:t>
              </a:r>
              <a:r>
                <a:rPr lang="en-US" sz="1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0,1,2]</a:t>
              </a:r>
            </a:p>
          </p:txBody>
        </p:sp>
      </p:grpSp>
      <p:sp>
        <p:nvSpPr>
          <p:cNvPr id="439322" name="Text Box 26"/>
          <p:cNvSpPr txBox="1">
            <a:spLocks noChangeArrowheads="1"/>
          </p:cNvSpPr>
          <p:nvPr/>
        </p:nvSpPr>
        <p:spPr bwMode="auto">
          <a:xfrm>
            <a:off x="3413125" y="1839913"/>
            <a:ext cx="467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Restricted path, from PA({x=0,x=1,x=2})</a:t>
            </a:r>
          </a:p>
        </p:txBody>
      </p:sp>
      <p:sp>
        <p:nvSpPr>
          <p:cNvPr id="439323" name="Text Box 27"/>
          <p:cNvSpPr txBox="1">
            <a:spLocks noChangeArrowheads="1"/>
          </p:cNvSpPr>
          <p:nvPr/>
        </p:nvSpPr>
        <p:spPr bwMode="auto">
          <a:xfrm>
            <a:off x="3429000" y="2422525"/>
            <a:ext cx="452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Lowest-cost proof leads to divergence!</a:t>
            </a:r>
          </a:p>
        </p:txBody>
      </p:sp>
      <p:sp>
        <p:nvSpPr>
          <p:cNvPr id="439325" name="Text Box 29"/>
          <p:cNvSpPr txBox="1">
            <a:spLocks noChangeArrowheads="1"/>
          </p:cNvSpPr>
          <p:nvPr/>
        </p:nvSpPr>
        <p:spPr bwMode="auto">
          <a:xfrm>
            <a:off x="3473450" y="2955925"/>
            <a:ext cx="430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Lowest-cost proof without restriction.</a:t>
            </a:r>
          </a:p>
        </p:txBody>
      </p:sp>
      <p:sp>
        <p:nvSpPr>
          <p:cNvPr id="439326" name="Text Box 30"/>
          <p:cNvSpPr txBox="1">
            <a:spLocks noChangeArrowheads="1"/>
          </p:cNvSpPr>
          <p:nvPr/>
        </p:nvSpPr>
        <p:spPr bwMode="auto">
          <a:xfrm>
            <a:off x="4556125" y="43545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39331" name="Group 35"/>
          <p:cNvGrpSpPr>
            <a:grpSpLocks/>
          </p:cNvGrpSpPr>
          <p:nvPr/>
        </p:nvGrpSpPr>
        <p:grpSpPr bwMode="auto">
          <a:xfrm>
            <a:off x="1905000" y="5181600"/>
            <a:ext cx="895350" cy="1241425"/>
            <a:chOff x="1200" y="3264"/>
            <a:chExt cx="564" cy="782"/>
          </a:xfrm>
        </p:grpSpPr>
        <p:sp>
          <p:nvSpPr>
            <p:cNvPr id="439324" name="Text Box 28"/>
            <p:cNvSpPr txBox="1">
              <a:spLocks noChangeArrowheads="1"/>
            </p:cNvSpPr>
            <p:nvPr/>
          </p:nvSpPr>
          <p:spPr bwMode="auto">
            <a:xfrm>
              <a:off x="1200" y="3264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{x=3}</a:t>
              </a:r>
            </a:p>
          </p:txBody>
        </p:sp>
        <p:sp>
          <p:nvSpPr>
            <p:cNvPr id="439329" name="Text Box 33"/>
            <p:cNvSpPr txBox="1">
              <a:spLocks noChangeArrowheads="1"/>
            </p:cNvSpPr>
            <p:nvPr/>
          </p:nvSpPr>
          <p:spPr bwMode="auto">
            <a:xfrm>
              <a:off x="1200" y="3815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{False}</a:t>
              </a:r>
            </a:p>
          </p:txBody>
        </p:sp>
      </p:grpSp>
      <p:grpSp>
        <p:nvGrpSpPr>
          <p:cNvPr id="439335" name="Group 39"/>
          <p:cNvGrpSpPr>
            <a:grpSpLocks/>
          </p:cNvGrpSpPr>
          <p:nvPr/>
        </p:nvGrpSpPr>
        <p:grpSpPr bwMode="auto">
          <a:xfrm>
            <a:off x="1878013" y="2667000"/>
            <a:ext cx="1017587" cy="3752850"/>
            <a:chOff x="1173" y="1680"/>
            <a:chExt cx="641" cy="2364"/>
          </a:xfrm>
        </p:grpSpPr>
        <p:sp>
          <p:nvSpPr>
            <p:cNvPr id="439327" name="Text Box 31"/>
            <p:cNvSpPr txBox="1">
              <a:spLocks noChangeArrowheads="1"/>
            </p:cNvSpPr>
            <p:nvPr/>
          </p:nvSpPr>
          <p:spPr bwMode="auto">
            <a:xfrm>
              <a:off x="1200" y="1680"/>
              <a:ext cx="5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{True}</a:t>
              </a:r>
            </a:p>
          </p:txBody>
        </p:sp>
        <p:sp>
          <p:nvSpPr>
            <p:cNvPr id="439330" name="Text Box 34"/>
            <p:cNvSpPr txBox="1">
              <a:spLocks noChangeArrowheads="1"/>
            </p:cNvSpPr>
            <p:nvPr/>
          </p:nvSpPr>
          <p:spPr bwMode="auto">
            <a:xfrm>
              <a:off x="1200" y="2204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2" name="Text Box 36"/>
            <p:cNvSpPr txBox="1">
              <a:spLocks noChangeArrowheads="1"/>
            </p:cNvSpPr>
            <p:nvPr/>
          </p:nvSpPr>
          <p:spPr bwMode="auto">
            <a:xfrm>
              <a:off x="1173" y="2736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3" name="Text Box 37"/>
            <p:cNvSpPr txBox="1">
              <a:spLocks noChangeArrowheads="1"/>
            </p:cNvSpPr>
            <p:nvPr/>
          </p:nvSpPr>
          <p:spPr bwMode="auto">
            <a:xfrm>
              <a:off x="1200" y="3268"/>
              <a:ext cx="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{0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x}</a:t>
              </a:r>
            </a:p>
          </p:txBody>
        </p:sp>
        <p:sp>
          <p:nvSpPr>
            <p:cNvPr id="439334" name="Text Box 38"/>
            <p:cNvSpPr txBox="1">
              <a:spLocks noChangeArrowheads="1"/>
            </p:cNvSpPr>
            <p:nvPr/>
          </p:nvSpPr>
          <p:spPr bwMode="auto">
            <a:xfrm>
              <a:off x="1200" y="3794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{False}</a:t>
              </a:r>
            </a:p>
          </p:txBody>
        </p:sp>
      </p:grpSp>
      <p:sp>
        <p:nvSpPr>
          <p:cNvPr id="439336" name="Text Box 40"/>
          <p:cNvSpPr txBox="1">
            <a:spLocks noChangeArrowheads="1"/>
          </p:cNvSpPr>
          <p:nvPr/>
        </p:nvSpPr>
        <p:spPr bwMode="auto">
          <a:xfrm>
            <a:off x="3886200" y="4419600"/>
            <a:ext cx="4649788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Restricting paths can make the refiner’s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job easier. However, it also skews the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proof cost metric. This can cause the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refiner to miss globally optimal proofs,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leading to divergence.</a:t>
            </a:r>
          </a:p>
        </p:txBody>
      </p:sp>
    </p:spTree>
    <p:extLst>
      <p:ext uri="{BB962C8B-B14F-4D97-AF65-F5344CB8AC3E}">
        <p14:creationId xmlns:p14="http://schemas.microsoft.com/office/powerpoint/2010/main" val="20954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/>
      <p:bldP spid="439322" grpId="0"/>
      <p:bldP spid="439323" grpId="0"/>
      <p:bldP spid="439325" grpId="0"/>
      <p:bldP spid="43933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Synergy algorithm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/>
              <a:t>The Synergy algorithm produces a very local refinement by strongly restricting the refinement path.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>
            <a:off x="5791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25" name="Line 5"/>
          <p:cNvSpPr>
            <a:spLocks noChangeShapeType="1"/>
          </p:cNvSpPr>
          <p:nvPr/>
        </p:nvSpPr>
        <p:spPr bwMode="auto">
          <a:xfrm>
            <a:off x="50292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26" name="Line 6"/>
          <p:cNvSpPr>
            <a:spLocks noChangeShapeType="1"/>
          </p:cNvSpPr>
          <p:nvPr/>
        </p:nvSpPr>
        <p:spPr bwMode="auto">
          <a:xfrm>
            <a:off x="5943600" y="3124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6781800" y="2971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0" name="Line 10"/>
          <p:cNvSpPr>
            <a:spLocks noChangeShapeType="1"/>
          </p:cNvSpPr>
          <p:nvPr/>
        </p:nvSpPr>
        <p:spPr bwMode="auto">
          <a:xfrm>
            <a:off x="41148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>
            <a:off x="3962400" y="3051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2" name="Line 12"/>
          <p:cNvSpPr>
            <a:spLocks noChangeShapeType="1"/>
          </p:cNvSpPr>
          <p:nvPr/>
        </p:nvSpPr>
        <p:spPr bwMode="auto">
          <a:xfrm>
            <a:off x="3200400" y="3127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>
            <a:off x="3048000" y="30511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>
            <a:off x="2286000" y="3127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>
            <a:off x="21336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>
            <a:off x="13716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37" name="Text Box 17"/>
          <p:cNvSpPr txBox="1">
            <a:spLocks noChangeArrowheads="1"/>
          </p:cNvSpPr>
          <p:nvPr/>
        </p:nvSpPr>
        <p:spPr bwMode="auto">
          <a:xfrm>
            <a:off x="1981200" y="2590800"/>
            <a:ext cx="40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38" name="Text Box 18"/>
          <p:cNvSpPr txBox="1">
            <a:spLocks noChangeArrowheads="1"/>
          </p:cNvSpPr>
          <p:nvPr/>
        </p:nvSpPr>
        <p:spPr bwMode="auto">
          <a:xfrm>
            <a:off x="2944813" y="259080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39" name="Text Box 19"/>
          <p:cNvSpPr txBox="1">
            <a:spLocks noChangeArrowheads="1"/>
          </p:cNvSpPr>
          <p:nvPr/>
        </p:nvSpPr>
        <p:spPr bwMode="auto">
          <a:xfrm>
            <a:off x="3886200" y="2590800"/>
            <a:ext cx="40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4773613" y="259080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4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5715000" y="2590800"/>
            <a:ext cx="40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5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2" name="Text Box 22"/>
          <p:cNvSpPr txBox="1">
            <a:spLocks noChangeArrowheads="1"/>
          </p:cNvSpPr>
          <p:nvPr/>
        </p:nvSpPr>
        <p:spPr bwMode="auto">
          <a:xfrm>
            <a:off x="2438400" y="31083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3381375" y="31083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4" name="Text Box 24"/>
          <p:cNvSpPr txBox="1">
            <a:spLocks noChangeArrowheads="1"/>
          </p:cNvSpPr>
          <p:nvPr/>
        </p:nvSpPr>
        <p:spPr bwMode="auto">
          <a:xfrm>
            <a:off x="4324350" y="31083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5" name="Text Box 25"/>
          <p:cNvSpPr txBox="1">
            <a:spLocks noChangeArrowheads="1"/>
          </p:cNvSpPr>
          <p:nvPr/>
        </p:nvSpPr>
        <p:spPr bwMode="auto">
          <a:xfrm>
            <a:off x="5267325" y="31083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4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46" name="Text Box 26"/>
          <p:cNvSpPr txBox="1">
            <a:spLocks noChangeArrowheads="1"/>
          </p:cNvSpPr>
          <p:nvPr/>
        </p:nvSpPr>
        <p:spPr bwMode="auto">
          <a:xfrm>
            <a:off x="6210300" y="31083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5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40352" name="Group 32"/>
          <p:cNvGrpSpPr>
            <a:grpSpLocks/>
          </p:cNvGrpSpPr>
          <p:nvPr/>
        </p:nvGrpSpPr>
        <p:grpSpPr bwMode="auto">
          <a:xfrm>
            <a:off x="1905000" y="1905000"/>
            <a:ext cx="3200400" cy="685800"/>
            <a:chOff x="1200" y="1200"/>
            <a:chExt cx="2016" cy="432"/>
          </a:xfrm>
        </p:grpSpPr>
        <p:sp>
          <p:nvSpPr>
            <p:cNvPr id="440350" name="Text Box 30"/>
            <p:cNvSpPr txBox="1">
              <a:spLocks noChangeArrowheads="1"/>
            </p:cNvSpPr>
            <p:nvPr/>
          </p:nvSpPr>
          <p:spPr bwMode="auto">
            <a:xfrm>
              <a:off x="1200" y="1200"/>
              <a:ext cx="1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ffectLst/>
                </a:rPr>
                <a:t>Shortest infeasible prefix</a:t>
              </a:r>
            </a:p>
          </p:txBody>
        </p:sp>
        <p:sp>
          <p:nvSpPr>
            <p:cNvPr id="440351" name="AutoShape 31"/>
            <p:cNvSpPr>
              <a:spLocks/>
            </p:cNvSpPr>
            <p:nvPr/>
          </p:nvSpPr>
          <p:spPr bwMode="auto">
            <a:xfrm rot="5400000">
              <a:off x="2184" y="600"/>
              <a:ext cx="144" cy="1920"/>
            </a:xfrm>
            <a:prstGeom prst="leftBrace">
              <a:avLst>
                <a:gd name="adj1" fmla="val 1111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362" name="Group 42"/>
          <p:cNvGrpSpPr>
            <a:grpSpLocks/>
          </p:cNvGrpSpPr>
          <p:nvPr/>
        </p:nvGrpSpPr>
        <p:grpSpPr bwMode="auto">
          <a:xfrm>
            <a:off x="2171700" y="3090863"/>
            <a:ext cx="1905000" cy="76200"/>
            <a:chOff x="1368" y="1947"/>
            <a:chExt cx="1200" cy="48"/>
          </a:xfrm>
        </p:grpSpPr>
        <p:grpSp>
          <p:nvGrpSpPr>
            <p:cNvPr id="440355" name="Group 35"/>
            <p:cNvGrpSpPr>
              <a:grpSpLocks/>
            </p:cNvGrpSpPr>
            <p:nvPr/>
          </p:nvGrpSpPr>
          <p:grpSpPr bwMode="auto">
            <a:xfrm>
              <a:off x="1368" y="1947"/>
              <a:ext cx="48" cy="48"/>
              <a:chOff x="528" y="3312"/>
              <a:chExt cx="48" cy="48"/>
            </a:xfrm>
          </p:grpSpPr>
          <p:sp>
            <p:nvSpPr>
              <p:cNvPr id="440353" name="Line 33"/>
              <p:cNvSpPr>
                <a:spLocks noChangeShapeType="1"/>
              </p:cNvSpPr>
              <p:nvPr/>
            </p:nvSpPr>
            <p:spPr bwMode="auto">
              <a:xfrm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354" name="Line 34"/>
              <p:cNvSpPr>
                <a:spLocks noChangeShapeType="1"/>
              </p:cNvSpPr>
              <p:nvPr/>
            </p:nvSpPr>
            <p:spPr bwMode="auto">
              <a:xfrm flipH="1"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0356" name="Group 36"/>
            <p:cNvGrpSpPr>
              <a:grpSpLocks/>
            </p:cNvGrpSpPr>
            <p:nvPr/>
          </p:nvGrpSpPr>
          <p:grpSpPr bwMode="auto">
            <a:xfrm>
              <a:off x="1944" y="1947"/>
              <a:ext cx="48" cy="48"/>
              <a:chOff x="528" y="3312"/>
              <a:chExt cx="48" cy="48"/>
            </a:xfrm>
          </p:grpSpPr>
          <p:sp>
            <p:nvSpPr>
              <p:cNvPr id="440357" name="Line 37"/>
              <p:cNvSpPr>
                <a:spLocks noChangeShapeType="1"/>
              </p:cNvSpPr>
              <p:nvPr/>
            </p:nvSpPr>
            <p:spPr bwMode="auto">
              <a:xfrm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358" name="Line 38"/>
              <p:cNvSpPr>
                <a:spLocks noChangeShapeType="1"/>
              </p:cNvSpPr>
              <p:nvPr/>
            </p:nvSpPr>
            <p:spPr bwMode="auto">
              <a:xfrm flipH="1"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0359" name="Group 39"/>
            <p:cNvGrpSpPr>
              <a:grpSpLocks/>
            </p:cNvGrpSpPr>
            <p:nvPr/>
          </p:nvGrpSpPr>
          <p:grpSpPr bwMode="auto">
            <a:xfrm>
              <a:off x="2520" y="1947"/>
              <a:ext cx="48" cy="48"/>
              <a:chOff x="528" y="3312"/>
              <a:chExt cx="48" cy="48"/>
            </a:xfrm>
          </p:grpSpPr>
          <p:sp>
            <p:nvSpPr>
              <p:cNvPr id="440360" name="Line 40"/>
              <p:cNvSpPr>
                <a:spLocks noChangeShapeType="1"/>
              </p:cNvSpPr>
              <p:nvPr/>
            </p:nvSpPr>
            <p:spPr bwMode="auto">
              <a:xfrm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361" name="Line 41"/>
              <p:cNvSpPr>
                <a:spLocks noChangeShapeType="1"/>
              </p:cNvSpPr>
              <p:nvPr/>
            </p:nvSpPr>
            <p:spPr bwMode="auto">
              <a:xfrm flipH="1">
                <a:off x="528" y="33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0363" name="Text Box 43"/>
          <p:cNvSpPr txBox="1">
            <a:spLocks noChangeArrowheads="1"/>
          </p:cNvSpPr>
          <p:nvPr/>
        </p:nvSpPr>
        <p:spPr bwMode="auto">
          <a:xfrm>
            <a:off x="5557838" y="2935288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Restrict to concrete states.</a:t>
            </a:r>
          </a:p>
        </p:txBody>
      </p:sp>
      <p:grpSp>
        <p:nvGrpSpPr>
          <p:cNvPr id="440366" name="Group 46"/>
          <p:cNvGrpSpPr>
            <a:grpSpLocks/>
          </p:cNvGrpSpPr>
          <p:nvPr/>
        </p:nvGrpSpPr>
        <p:grpSpPr bwMode="auto">
          <a:xfrm>
            <a:off x="3798888" y="3351213"/>
            <a:ext cx="3319462" cy="614362"/>
            <a:chOff x="2393" y="2111"/>
            <a:chExt cx="2091" cy="387"/>
          </a:xfrm>
        </p:grpSpPr>
        <p:sp>
          <p:nvSpPr>
            <p:cNvPr id="440364" name="Text Box 44"/>
            <p:cNvSpPr txBox="1">
              <a:spLocks noChangeArrowheads="1"/>
            </p:cNvSpPr>
            <p:nvPr/>
          </p:nvSpPr>
          <p:spPr bwMode="auto">
            <a:xfrm>
              <a:off x="2393" y="2111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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40365" name="Text Box 45"/>
            <p:cNvSpPr txBox="1">
              <a:spLocks noChangeArrowheads="1"/>
            </p:cNvSpPr>
            <p:nvPr/>
          </p:nvSpPr>
          <p:spPr bwMode="auto">
            <a:xfrm>
              <a:off x="2804" y="2248"/>
              <a:ext cx="16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Refinement only here!</a:t>
              </a:r>
            </a:p>
          </p:txBody>
        </p:sp>
      </p:grpSp>
      <p:sp>
        <p:nvSpPr>
          <p:cNvPr id="440367" name="Oval 47"/>
          <p:cNvSpPr>
            <a:spLocks noChangeArrowheads="1"/>
          </p:cNvSpPr>
          <p:nvPr/>
        </p:nvSpPr>
        <p:spPr bwMode="auto">
          <a:xfrm>
            <a:off x="4899025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68" name="Text Box 48"/>
          <p:cNvSpPr txBox="1">
            <a:spLocks noChangeArrowheads="1"/>
          </p:cNvSpPr>
          <p:nvPr/>
        </p:nvSpPr>
        <p:spPr bwMode="auto">
          <a:xfrm>
            <a:off x="4795838" y="350520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4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9" name="Text Box 49"/>
          <p:cNvSpPr txBox="1">
            <a:spLocks noChangeArrowheads="1"/>
          </p:cNvSpPr>
          <p:nvPr/>
        </p:nvSpPr>
        <p:spPr bwMode="auto">
          <a:xfrm>
            <a:off x="4346575" y="402272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endParaRPr lang="en-US" baseline="-25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70" name="Line 50"/>
          <p:cNvSpPr>
            <a:spLocks noChangeShapeType="1"/>
          </p:cNvSpPr>
          <p:nvPr/>
        </p:nvSpPr>
        <p:spPr bwMode="auto">
          <a:xfrm>
            <a:off x="4137025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1" name="Oval 51"/>
          <p:cNvSpPr>
            <a:spLocks noChangeArrowheads="1"/>
          </p:cNvSpPr>
          <p:nvPr/>
        </p:nvSpPr>
        <p:spPr bwMode="auto">
          <a:xfrm>
            <a:off x="3984625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2" name="Text Box 52"/>
          <p:cNvSpPr txBox="1">
            <a:spLocks noChangeArrowheads="1"/>
          </p:cNvSpPr>
          <p:nvPr/>
        </p:nvSpPr>
        <p:spPr bwMode="auto">
          <a:xfrm>
            <a:off x="3657600" y="3511550"/>
            <a:ext cx="92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Æ: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</a:p>
        </p:txBody>
      </p:sp>
      <p:sp>
        <p:nvSpPr>
          <p:cNvPr id="440373" name="Text Box 53"/>
          <p:cNvSpPr txBox="1">
            <a:spLocks noChangeArrowheads="1"/>
          </p:cNvSpPr>
          <p:nvPr/>
        </p:nvSpPr>
        <p:spPr bwMode="auto">
          <a:xfrm>
            <a:off x="4102100" y="2590800"/>
            <a:ext cx="52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</a:p>
        </p:txBody>
      </p:sp>
      <p:sp>
        <p:nvSpPr>
          <p:cNvPr id="440374" name="Text Box 54"/>
          <p:cNvSpPr txBox="1">
            <a:spLocks noChangeArrowheads="1"/>
          </p:cNvSpPr>
          <p:nvPr/>
        </p:nvSpPr>
        <p:spPr bwMode="auto">
          <a:xfrm>
            <a:off x="5715000" y="3810000"/>
            <a:ext cx="262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...splits just one state!</a:t>
            </a:r>
          </a:p>
        </p:txBody>
      </p:sp>
      <p:sp>
        <p:nvSpPr>
          <p:cNvPr id="440375" name="Rectangle 55"/>
          <p:cNvSpPr>
            <a:spLocks noChangeArrowheads="1"/>
          </p:cNvSpPr>
          <p:nvPr/>
        </p:nvSpPr>
        <p:spPr bwMode="auto">
          <a:xfrm>
            <a:off x="228600" y="45720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Synergy produces small incremental refinements at low cost.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However, extreme specialization can reduce quality of refinements leading to divergence for loops. </a:t>
            </a:r>
          </a:p>
        </p:txBody>
      </p:sp>
    </p:spTree>
    <p:extLst>
      <p:ext uri="{BB962C8B-B14F-4D97-AF65-F5344CB8AC3E}">
        <p14:creationId xmlns:p14="http://schemas.microsoft.com/office/powerpoint/2010/main" val="39372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4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0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0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4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0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0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4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4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4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0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0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440324" grpId="1" animBg="1"/>
      <p:bldP spid="440325" grpId="0" animBg="1"/>
      <p:bldP spid="440325" grpId="1" animBg="1"/>
      <p:bldP spid="440326" grpId="0" animBg="1"/>
      <p:bldP spid="440326" grpId="1" animBg="1"/>
      <p:bldP spid="440327" grpId="0" animBg="1"/>
      <p:bldP spid="440327" grpId="1" animBg="1"/>
      <p:bldP spid="440328" grpId="0" animBg="1"/>
      <p:bldP spid="440328" grpId="1" animBg="1"/>
      <p:bldP spid="440329" grpId="0" animBg="1"/>
      <p:bldP spid="440329" grpId="1" animBg="1"/>
      <p:bldP spid="440330" grpId="0" animBg="1"/>
      <p:bldP spid="440330" grpId="1" animBg="1"/>
      <p:bldP spid="440331" grpId="0" animBg="1"/>
      <p:bldP spid="440331" grpId="1" animBg="1"/>
      <p:bldP spid="440331" grpId="2" animBg="1"/>
      <p:bldP spid="440332" grpId="0" animBg="1"/>
      <p:bldP spid="440333" grpId="0" animBg="1"/>
      <p:bldP spid="440333" grpId="1" animBg="1"/>
      <p:bldP spid="440333" grpId="2" animBg="1"/>
      <p:bldP spid="440334" grpId="0" animBg="1"/>
      <p:bldP spid="440335" grpId="0" animBg="1"/>
      <p:bldP spid="440335" grpId="1" animBg="1"/>
      <p:bldP spid="440335" grpId="2" animBg="1"/>
      <p:bldP spid="440336" grpId="0" animBg="1"/>
      <p:bldP spid="440337" grpId="0"/>
      <p:bldP spid="440337" grpId="1"/>
      <p:bldP spid="440337" grpId="2"/>
      <p:bldP spid="440338" grpId="0"/>
      <p:bldP spid="440338" grpId="1"/>
      <p:bldP spid="440338" grpId="2"/>
      <p:bldP spid="440339" grpId="0"/>
      <p:bldP spid="440339" grpId="1"/>
      <p:bldP spid="440339" grpId="2"/>
      <p:bldP spid="440340" grpId="0"/>
      <p:bldP spid="440340" grpId="1"/>
      <p:bldP spid="440341" grpId="0"/>
      <p:bldP spid="440341" grpId="1"/>
      <p:bldP spid="440342" grpId="0"/>
      <p:bldP spid="440343" grpId="0"/>
      <p:bldP spid="440344" grpId="0"/>
      <p:bldP spid="440344" grpId="1"/>
      <p:bldP spid="440345" grpId="0"/>
      <p:bldP spid="440345" grpId="1"/>
      <p:bldP spid="440346" grpId="0"/>
      <p:bldP spid="440346" grpId="1"/>
      <p:bldP spid="440363" grpId="0"/>
      <p:bldP spid="440363" grpId="1"/>
      <p:bldP spid="440367" grpId="0" animBg="1"/>
      <p:bldP spid="440368" grpId="0"/>
      <p:bldP spid="440369" grpId="0"/>
      <p:bldP spid="440370" grpId="0" animBg="1"/>
      <p:bldP spid="440371" grpId="0" animBg="1"/>
      <p:bldP spid="440372" grpId="0"/>
      <p:bldP spid="440373" grpId="0"/>
      <p:bldP spid="440374" grpId="0"/>
      <p:bldP spid="440375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Abstraction and refinement can be thought of as two proof systems:</a:t>
            </a:r>
          </a:p>
          <a:p>
            <a:pPr lvl="1"/>
            <a:r>
              <a:rPr lang="en-US"/>
              <a:t>Abstractor is general, but incomplete</a:t>
            </a:r>
          </a:p>
          <a:p>
            <a:pPr lvl="1"/>
            <a:r>
              <a:rPr lang="en-US"/>
              <a:t>Refiner is specialized, but complete.</a:t>
            </a:r>
          </a:p>
          <a:p>
            <a:r>
              <a:rPr lang="en-US"/>
              <a:t>Abstraction is path-reductive is, when it fails, it fails for one path.</a:t>
            </a:r>
          </a:p>
          <a:p>
            <a:pPr lvl="1"/>
            <a:r>
              <a:rPr lang="en-US"/>
              <a:t>Refiner generates path proof</a:t>
            </a:r>
          </a:p>
          <a:p>
            <a:pPr lvl="1"/>
            <a:r>
              <a:rPr lang="en-US"/>
              <a:t>Abstractor replicates proof</a:t>
            </a:r>
          </a:p>
          <a:p>
            <a:r>
              <a:rPr lang="en-US"/>
              <a:t>Existing refiners can be viewed as local proof systems</a:t>
            </a:r>
          </a:p>
          <a:p>
            <a:pPr lvl="1"/>
            <a:r>
              <a:rPr lang="en-US"/>
              <a:t>Quality of proof depends on proof system, search strategy</a:t>
            </a:r>
          </a:p>
          <a:p>
            <a:pPr lvl="1"/>
            <a:r>
              <a:rPr lang="en-US"/>
              <a:t>Low refinement quality leads to divergence</a:t>
            </a:r>
          </a:p>
          <a:p>
            <a:pPr lvl="1"/>
            <a:r>
              <a:rPr lang="en-US"/>
              <a:t>Different refines represent different cost/quality trade-offs</a:t>
            </a:r>
          </a:p>
          <a:p>
            <a:r>
              <a:rPr lang="en-US"/>
              <a:t>Abstractors vary in the refinement proof goals generated</a:t>
            </a:r>
          </a:p>
          <a:p>
            <a:pPr lvl="1"/>
            <a:r>
              <a:rPr lang="en-US"/>
              <a:t>Specialization reduces cost, but also refinement quality.</a:t>
            </a:r>
          </a:p>
          <a:p>
            <a:pPr lvl="1"/>
            <a:r>
              <a:rPr lang="en-US"/>
              <a:t>In general, the more the refiner sees, the better the refinement</a:t>
            </a:r>
          </a:p>
        </p:txBody>
      </p:sp>
    </p:spTree>
    <p:extLst>
      <p:ext uri="{BB962C8B-B14F-4D97-AF65-F5344CB8AC3E}">
        <p14:creationId xmlns:p14="http://schemas.microsoft.com/office/powerpoint/2010/main" val="3942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ideas to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905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abstraction</a:t>
            </a:r>
            <a:r>
              <a:rPr lang="en-US" dirty="0" smtClean="0"/>
              <a:t> is a restricted deduction system.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proof decomposition </a:t>
            </a:r>
            <a:r>
              <a:rPr lang="en-US" dirty="0" smtClean="0"/>
              <a:t>divides a proof into shallow lemmas, where shallow means "can be proved in a simple abstraction"</a:t>
            </a:r>
          </a:p>
          <a:p>
            <a:r>
              <a:rPr lang="en-US" i="1" dirty="0" smtClean="0"/>
              <a:t>Relevant</a:t>
            </a:r>
            <a:r>
              <a:rPr lang="en-US" dirty="0" smtClean="0"/>
              <a:t> abstractions are discovered by generalizing from particular cases.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657600"/>
            <a:ext cx="6048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applying these three ideas, we can increase the</a:t>
            </a:r>
          </a:p>
          <a:p>
            <a:r>
              <a:rPr lang="en-US" dirty="0" smtClean="0"/>
              <a:t>degree of automation in proofs of complex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defTabSz="912813" eaLnBrk="1" hangingPunct="1"/>
            <a:r>
              <a:rPr lang="en-US" smtClean="0"/>
              <a:t>Functional Decomposition</a:t>
            </a:r>
          </a:p>
        </p:txBody>
      </p:sp>
      <p:grpSp>
        <p:nvGrpSpPr>
          <p:cNvPr id="412770" name="Group 98"/>
          <p:cNvGrpSpPr>
            <a:grpSpLocks/>
          </p:cNvGrpSpPr>
          <p:nvPr/>
        </p:nvGrpSpPr>
        <p:grpSpPr bwMode="auto">
          <a:xfrm>
            <a:off x="441325" y="1371600"/>
            <a:ext cx="8550275" cy="2590800"/>
            <a:chOff x="278" y="864"/>
            <a:chExt cx="5386" cy="1632"/>
          </a:xfrm>
        </p:grpSpPr>
        <p:grpSp>
          <p:nvGrpSpPr>
            <p:cNvPr id="11353" name="Group 96"/>
            <p:cNvGrpSpPr>
              <a:grpSpLocks/>
            </p:cNvGrpSpPr>
            <p:nvPr/>
          </p:nvGrpSpPr>
          <p:grpSpPr bwMode="auto">
            <a:xfrm>
              <a:off x="278" y="864"/>
              <a:ext cx="5386" cy="768"/>
              <a:chOff x="278" y="864"/>
              <a:chExt cx="5386" cy="768"/>
            </a:xfrm>
          </p:grpSpPr>
          <p:sp>
            <p:nvSpPr>
              <p:cNvPr id="11355" name="AutoShape 2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4560" cy="768"/>
              </a:xfrm>
              <a:prstGeom prst="cloudCallout">
                <a:avLst>
                  <a:gd name="adj1" fmla="val 1579"/>
                  <a:gd name="adj2" fmla="val 150912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1"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1356" name="Group 95"/>
              <p:cNvGrpSpPr>
                <a:grpSpLocks/>
              </p:cNvGrpSpPr>
              <p:nvPr/>
            </p:nvGrpSpPr>
            <p:grpSpPr bwMode="auto">
              <a:xfrm>
                <a:off x="278" y="946"/>
                <a:ext cx="5243" cy="519"/>
                <a:chOff x="278" y="946"/>
                <a:chExt cx="5243" cy="519"/>
              </a:xfrm>
            </p:grpSpPr>
            <p:sp>
              <p:nvSpPr>
                <p:cNvPr id="412677" name="Oval 5"/>
                <p:cNvSpPr>
                  <a:spLocks noChangeArrowheads="1"/>
                </p:cNvSpPr>
                <p:nvPr/>
              </p:nvSpPr>
              <p:spPr bwMode="auto">
                <a:xfrm>
                  <a:off x="2977" y="946"/>
                  <a:ext cx="1642" cy="37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58" name="Rectangle 6"/>
                <p:cNvSpPr>
                  <a:spLocks noChangeArrowheads="1"/>
                </p:cNvSpPr>
                <p:nvPr/>
              </p:nvSpPr>
              <p:spPr bwMode="auto">
                <a:xfrm>
                  <a:off x="3336" y="1023"/>
                  <a:ext cx="9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S/F network</a:t>
                  </a:r>
                </a:p>
              </p:txBody>
            </p:sp>
            <p:grpSp>
              <p:nvGrpSpPr>
                <p:cNvPr id="11359" name="Group 7"/>
                <p:cNvGrpSpPr>
                  <a:grpSpLocks/>
                </p:cNvGrpSpPr>
                <p:nvPr/>
              </p:nvGrpSpPr>
              <p:grpSpPr bwMode="auto">
                <a:xfrm>
                  <a:off x="1718" y="1247"/>
                  <a:ext cx="634" cy="218"/>
                  <a:chOff x="1718" y="1247"/>
                  <a:chExt cx="634" cy="218"/>
                </a:xfrm>
              </p:grpSpPr>
              <p:sp>
                <p:nvSpPr>
                  <p:cNvPr id="41268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1252"/>
                    <a:ext cx="616" cy="18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36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718" y="1247"/>
                    <a:ext cx="634" cy="218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effectLst/>
                      </a:rPr>
                      <a:t>protocol</a:t>
                    </a:r>
                  </a:p>
                </p:txBody>
              </p:sp>
            </p:grpSp>
            <p:sp>
              <p:nvSpPr>
                <p:cNvPr id="1136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host</a:t>
                  </a: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auto">
                <a:xfrm>
                  <a:off x="4638" y="113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62" name="Rectangle 12"/>
                <p:cNvSpPr>
                  <a:spLocks noChangeArrowheads="1"/>
                </p:cNvSpPr>
                <p:nvPr/>
              </p:nvSpPr>
              <p:spPr bwMode="auto">
                <a:xfrm>
                  <a:off x="5064" y="971"/>
                  <a:ext cx="457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other</a:t>
                  </a:r>
                </a:p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hosts</a:t>
                  </a: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auto">
                <a:xfrm>
                  <a:off x="2544" y="115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64" name="Rectangle 14"/>
                <p:cNvSpPr>
                  <a:spLocks noChangeArrowheads="1"/>
                </p:cNvSpPr>
                <p:nvPr/>
              </p:nvSpPr>
              <p:spPr bwMode="auto">
                <a:xfrm>
                  <a:off x="278" y="1041"/>
                  <a:ext cx="7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effectLst/>
                    </a:rPr>
                    <a:t>Abstract </a:t>
                  </a:r>
                </a:p>
                <a:p>
                  <a:r>
                    <a:rPr lang="en-US" sz="1800" b="1">
                      <a:effectLst/>
                    </a:rPr>
                    <a:t>model</a:t>
                  </a:r>
                </a:p>
              </p:txBody>
            </p:sp>
          </p:grpSp>
        </p:grpSp>
        <p:sp>
          <p:nvSpPr>
            <p:cNvPr id="412675" name="Rectangle 3"/>
            <p:cNvSpPr>
              <a:spLocks noChangeArrowheads="1"/>
            </p:cNvSpPr>
            <p:nvPr/>
          </p:nvSpPr>
          <p:spPr bwMode="auto">
            <a:xfrm>
              <a:off x="2832" y="1680"/>
              <a:ext cx="1392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12771" name="Group 99"/>
          <p:cNvGrpSpPr>
            <a:grpSpLocks/>
          </p:cNvGrpSpPr>
          <p:nvPr/>
        </p:nvGrpSpPr>
        <p:grpSpPr bwMode="auto">
          <a:xfrm>
            <a:off x="2139950" y="2749550"/>
            <a:ext cx="4254500" cy="596900"/>
            <a:chOff x="1348" y="1732"/>
            <a:chExt cx="2680" cy="376"/>
          </a:xfrm>
        </p:grpSpPr>
        <p:sp>
          <p:nvSpPr>
            <p:cNvPr id="412760" name="AutoShape 88"/>
            <p:cNvSpPr>
              <a:spLocks noChangeArrowheads="1"/>
            </p:cNvSpPr>
            <p:nvPr/>
          </p:nvSpPr>
          <p:spPr bwMode="auto">
            <a:xfrm>
              <a:off x="1348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1" name="AutoShape 89"/>
            <p:cNvSpPr>
              <a:spLocks noChangeArrowheads="1"/>
            </p:cNvSpPr>
            <p:nvPr/>
          </p:nvSpPr>
          <p:spPr bwMode="auto">
            <a:xfrm>
              <a:off x="2212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2" name="AutoShape 90"/>
            <p:cNvSpPr>
              <a:spLocks noChangeArrowheads="1"/>
            </p:cNvSpPr>
            <p:nvPr/>
          </p:nvSpPr>
          <p:spPr bwMode="auto">
            <a:xfrm>
              <a:off x="3028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3" name="AutoShape 91"/>
            <p:cNvSpPr>
              <a:spLocks noChangeArrowheads="1"/>
            </p:cNvSpPr>
            <p:nvPr/>
          </p:nvSpPr>
          <p:spPr bwMode="auto">
            <a:xfrm>
              <a:off x="3844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12772" name="Group 100"/>
          <p:cNvGrpSpPr>
            <a:grpSpLocks/>
          </p:cNvGrpSpPr>
          <p:nvPr/>
        </p:nvGrpSpPr>
        <p:grpSpPr bwMode="auto">
          <a:xfrm>
            <a:off x="685800" y="3971925"/>
            <a:ext cx="7366000" cy="2590800"/>
            <a:chOff x="432" y="2502"/>
            <a:chExt cx="4640" cy="1632"/>
          </a:xfrm>
        </p:grpSpPr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432" y="2544"/>
              <a:ext cx="4320" cy="1590"/>
              <a:chOff x="432" y="2394"/>
              <a:chExt cx="4320" cy="1590"/>
            </a:xfrm>
          </p:grpSpPr>
          <p:grpSp>
            <p:nvGrpSpPr>
              <p:cNvPr id="11277" name="Group 16"/>
              <p:cNvGrpSpPr>
                <a:grpSpLocks/>
              </p:cNvGrpSpPr>
              <p:nvPr/>
            </p:nvGrpSpPr>
            <p:grpSpPr bwMode="auto">
              <a:xfrm>
                <a:off x="432" y="2400"/>
                <a:ext cx="624" cy="288"/>
                <a:chOff x="432" y="2400"/>
                <a:chExt cx="624" cy="288"/>
              </a:xfrm>
            </p:grpSpPr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auto">
                <a:xfrm>
                  <a:off x="672" y="26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auto">
                <a:xfrm>
                  <a:off x="1056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auto">
                <a:xfrm>
                  <a:off x="864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auto">
                <a:xfrm>
                  <a:off x="768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54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11278" name="Group 24"/>
              <p:cNvGrpSpPr>
                <a:grpSpLocks/>
              </p:cNvGrpSpPr>
              <p:nvPr/>
            </p:nvGrpSpPr>
            <p:grpSpPr bwMode="auto">
              <a:xfrm>
                <a:off x="432" y="2880"/>
                <a:ext cx="624" cy="288"/>
                <a:chOff x="432" y="2880"/>
                <a:chExt cx="624" cy="288"/>
              </a:xfrm>
            </p:grpSpPr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auto">
                <a:xfrm>
                  <a:off x="672" y="288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auto">
                <a:xfrm>
                  <a:off x="672" y="316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9" name="Line 27"/>
                <p:cNvSpPr>
                  <a:spLocks noChangeShapeType="1"/>
                </p:cNvSpPr>
                <p:nvPr/>
              </p:nvSpPr>
              <p:spPr bwMode="auto">
                <a:xfrm>
                  <a:off x="1056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auto">
                <a:xfrm>
                  <a:off x="864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auto">
                <a:xfrm>
                  <a:off x="768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auto">
                <a:xfrm>
                  <a:off x="432" y="302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11279" name="Group 32"/>
              <p:cNvGrpSpPr>
                <a:grpSpLocks/>
              </p:cNvGrpSpPr>
              <p:nvPr/>
            </p:nvGrpSpPr>
            <p:grpSpPr bwMode="auto">
              <a:xfrm>
                <a:off x="432" y="3360"/>
                <a:ext cx="624" cy="288"/>
                <a:chOff x="432" y="3360"/>
                <a:chExt cx="624" cy="288"/>
              </a:xfrm>
            </p:grpSpPr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auto">
                <a:xfrm>
                  <a:off x="672" y="336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auto">
                <a:xfrm>
                  <a:off x="672" y="36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auto">
                <a:xfrm>
                  <a:off x="1056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auto">
                <a:xfrm>
                  <a:off x="960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auto">
                <a:xfrm>
                  <a:off x="864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auto">
                <a:xfrm>
                  <a:off x="432" y="350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12" name="Line 40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3" name="Line 41"/>
              <p:cNvSpPr>
                <a:spLocks noChangeShapeType="1"/>
              </p:cNvSpPr>
              <p:nvPr/>
            </p:nvSpPr>
            <p:spPr bwMode="auto">
              <a:xfrm>
                <a:off x="1056" y="254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4" name="Line 42"/>
              <p:cNvSpPr>
                <a:spLocks noChangeShapeType="1"/>
              </p:cNvSpPr>
              <p:nvPr/>
            </p:nvSpPr>
            <p:spPr bwMode="auto">
              <a:xfrm>
                <a:off x="1056" y="30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5" name="Line 43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6" name="Rectangle 44"/>
              <p:cNvSpPr>
                <a:spLocks noChangeArrowheads="1"/>
              </p:cNvSpPr>
              <p:nvPr/>
            </p:nvSpPr>
            <p:spPr bwMode="auto">
              <a:xfrm>
                <a:off x="1828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7" name="Rectangle 45"/>
              <p:cNvSpPr>
                <a:spLocks noChangeArrowheads="1"/>
              </p:cNvSpPr>
              <p:nvPr/>
            </p:nvSpPr>
            <p:spPr bwMode="auto">
              <a:xfrm>
                <a:off x="2644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8" name="Rectangle 46"/>
              <p:cNvSpPr>
                <a:spLocks noChangeArrowheads="1"/>
              </p:cNvSpPr>
              <p:nvPr/>
            </p:nvSpPr>
            <p:spPr bwMode="auto">
              <a:xfrm>
                <a:off x="3028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9" name="Rectangle 47"/>
              <p:cNvSpPr>
                <a:spLocks noChangeArrowheads="1"/>
              </p:cNvSpPr>
              <p:nvPr/>
            </p:nvSpPr>
            <p:spPr bwMode="auto">
              <a:xfrm>
                <a:off x="1924" y="3268"/>
                <a:ext cx="808" cy="4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0" name="Line 48"/>
              <p:cNvSpPr>
                <a:spLocks noChangeShapeType="1"/>
              </p:cNvSpPr>
              <p:nvPr/>
            </p:nvSpPr>
            <p:spPr bwMode="auto">
              <a:xfrm>
                <a:off x="1440" y="278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1" name="Freeform 49"/>
              <p:cNvSpPr>
                <a:spLocks/>
              </p:cNvSpPr>
              <p:nvPr/>
            </p:nvSpPr>
            <p:spPr bwMode="auto">
              <a:xfrm>
                <a:off x="1584" y="2784"/>
                <a:ext cx="337" cy="673"/>
              </a:xfrm>
              <a:custGeom>
                <a:avLst/>
                <a:gdLst>
                  <a:gd name="T0" fmla="*/ 336 w 337"/>
                  <a:gd name="T1" fmla="*/ 672 h 673"/>
                  <a:gd name="T2" fmla="*/ 0 w 337"/>
                  <a:gd name="T3" fmla="*/ 672 h 673"/>
                  <a:gd name="T4" fmla="*/ 0 w 337"/>
                  <a:gd name="T5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7" h="673">
                    <a:moveTo>
                      <a:pt x="336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90" name="Rectangle 50"/>
              <p:cNvSpPr>
                <a:spLocks noChangeArrowheads="1"/>
              </p:cNvSpPr>
              <p:nvPr/>
            </p:nvSpPr>
            <p:spPr bwMode="auto">
              <a:xfrm>
                <a:off x="2102" y="3393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CAM</a:t>
                </a:r>
              </a:p>
            </p:txBody>
          </p:sp>
          <p:sp>
            <p:nvSpPr>
              <p:cNvPr id="412723" name="Rectangle 51"/>
              <p:cNvSpPr>
                <a:spLocks noChangeArrowheads="1"/>
              </p:cNvSpPr>
              <p:nvPr/>
            </p:nvSpPr>
            <p:spPr bwMode="auto">
              <a:xfrm>
                <a:off x="2116" y="2404"/>
                <a:ext cx="376" cy="6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92" name="Rectangle 52"/>
              <p:cNvSpPr>
                <a:spLocks noChangeArrowheads="1"/>
              </p:cNvSpPr>
              <p:nvPr/>
            </p:nvSpPr>
            <p:spPr bwMode="auto">
              <a:xfrm rot="5400000">
                <a:off x="1957" y="2624"/>
                <a:ext cx="6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TABLES</a:t>
                </a:r>
              </a:p>
            </p:txBody>
          </p:sp>
          <p:sp>
            <p:nvSpPr>
              <p:cNvPr id="412725" name="Line 53"/>
              <p:cNvSpPr>
                <a:spLocks noChangeShapeType="1"/>
              </p:cNvSpPr>
              <p:nvPr/>
            </p:nvSpPr>
            <p:spPr bwMode="auto">
              <a:xfrm>
                <a:off x="1968" y="27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6" name="Line 54"/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7" name="Line 55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8" name="Line 56"/>
              <p:cNvSpPr>
                <a:spLocks noChangeShapeType="1"/>
              </p:cNvSpPr>
              <p:nvPr/>
            </p:nvSpPr>
            <p:spPr bwMode="auto">
              <a:xfrm>
                <a:off x="3168" y="278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9" name="Line 57"/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30" name="Line 58"/>
              <p:cNvSpPr>
                <a:spLocks noChangeShapeType="1"/>
              </p:cNvSpPr>
              <p:nvPr/>
            </p:nvSpPr>
            <p:spPr bwMode="auto">
              <a:xfrm flipH="1">
                <a:off x="2736" y="345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299" name="Group 59"/>
              <p:cNvGrpSpPr>
                <a:grpSpLocks/>
              </p:cNvGrpSpPr>
              <p:nvPr/>
            </p:nvGrpSpPr>
            <p:grpSpPr bwMode="auto">
              <a:xfrm>
                <a:off x="2880" y="3696"/>
                <a:ext cx="624" cy="288"/>
                <a:chOff x="2880" y="3696"/>
                <a:chExt cx="624" cy="288"/>
              </a:xfrm>
            </p:grpSpPr>
            <p:sp>
              <p:nvSpPr>
                <p:cNvPr id="4127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369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3" name="Line 61"/>
                <p:cNvSpPr>
                  <a:spLocks noChangeShapeType="1"/>
                </p:cNvSpPr>
                <p:nvPr/>
              </p:nvSpPr>
              <p:spPr bwMode="auto">
                <a:xfrm>
                  <a:off x="3120" y="398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4" name="Line 62"/>
                <p:cNvSpPr>
                  <a:spLocks noChangeShapeType="1"/>
                </p:cNvSpPr>
                <p:nvPr/>
              </p:nvSpPr>
              <p:spPr bwMode="auto">
                <a:xfrm>
                  <a:off x="3504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5" name="Line 63"/>
                <p:cNvSpPr>
                  <a:spLocks noChangeShapeType="1"/>
                </p:cNvSpPr>
                <p:nvPr/>
              </p:nvSpPr>
              <p:spPr bwMode="auto">
                <a:xfrm>
                  <a:off x="3408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6" name="Line 64"/>
                <p:cNvSpPr>
                  <a:spLocks noChangeShapeType="1"/>
                </p:cNvSpPr>
                <p:nvPr/>
              </p:nvSpPr>
              <p:spPr bwMode="auto">
                <a:xfrm>
                  <a:off x="3312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7" name="Line 65"/>
                <p:cNvSpPr>
                  <a:spLocks noChangeShapeType="1"/>
                </p:cNvSpPr>
                <p:nvPr/>
              </p:nvSpPr>
              <p:spPr bwMode="auto">
                <a:xfrm>
                  <a:off x="3216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8" name="Line 66"/>
                <p:cNvSpPr>
                  <a:spLocks noChangeShapeType="1"/>
                </p:cNvSpPr>
                <p:nvPr/>
              </p:nvSpPr>
              <p:spPr bwMode="auto">
                <a:xfrm>
                  <a:off x="2880" y="384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39" name="Freeform 67"/>
              <p:cNvSpPr>
                <a:spLocks/>
              </p:cNvSpPr>
              <p:nvPr/>
            </p:nvSpPr>
            <p:spPr bwMode="auto">
              <a:xfrm>
                <a:off x="1200" y="3504"/>
                <a:ext cx="1681" cy="337"/>
              </a:xfrm>
              <a:custGeom>
                <a:avLst/>
                <a:gdLst>
                  <a:gd name="T0" fmla="*/ 1680 w 1681"/>
                  <a:gd name="T1" fmla="*/ 336 h 337"/>
                  <a:gd name="T2" fmla="*/ 0 w 1681"/>
                  <a:gd name="T3" fmla="*/ 336 h 337"/>
                  <a:gd name="T4" fmla="*/ 0 w 1681"/>
                  <a:gd name="T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1" h="337">
                    <a:moveTo>
                      <a:pt x="1680" y="336"/>
                    </a:moveTo>
                    <a:lnTo>
                      <a:pt x="0" y="3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40" name="Line 68"/>
              <p:cNvSpPr>
                <a:spLocks noChangeShapeType="1"/>
              </p:cNvSpPr>
              <p:nvPr/>
            </p:nvSpPr>
            <p:spPr bwMode="auto">
              <a:xfrm>
                <a:off x="3744" y="2592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41" name="Line 69"/>
              <p:cNvSpPr>
                <a:spLocks noChangeShapeType="1"/>
              </p:cNvSpPr>
              <p:nvPr/>
            </p:nvSpPr>
            <p:spPr bwMode="auto">
              <a:xfrm>
                <a:off x="3504" y="384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303" name="Group 70"/>
              <p:cNvGrpSpPr>
                <a:grpSpLocks/>
              </p:cNvGrpSpPr>
              <p:nvPr/>
            </p:nvGrpSpPr>
            <p:grpSpPr bwMode="auto">
              <a:xfrm>
                <a:off x="3744" y="2928"/>
                <a:ext cx="624" cy="288"/>
                <a:chOff x="3744" y="2928"/>
                <a:chExt cx="624" cy="288"/>
              </a:xfrm>
            </p:grpSpPr>
            <p:sp>
              <p:nvSpPr>
                <p:cNvPr id="412743" name="Line 71"/>
                <p:cNvSpPr>
                  <a:spLocks noChangeShapeType="1"/>
                </p:cNvSpPr>
                <p:nvPr/>
              </p:nvSpPr>
              <p:spPr bwMode="auto">
                <a:xfrm>
                  <a:off x="3984" y="29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4" name="Line 72"/>
                <p:cNvSpPr>
                  <a:spLocks noChangeShapeType="1"/>
                </p:cNvSpPr>
                <p:nvPr/>
              </p:nvSpPr>
              <p:spPr bwMode="auto">
                <a:xfrm>
                  <a:off x="3984" y="321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5" name="Line 73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6" name="Line 74"/>
                <p:cNvSpPr>
                  <a:spLocks noChangeShapeType="1"/>
                </p:cNvSpPr>
                <p:nvPr/>
              </p:nvSpPr>
              <p:spPr bwMode="auto">
                <a:xfrm>
                  <a:off x="4272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7" name="Line 75"/>
                <p:cNvSpPr>
                  <a:spLocks noChangeShapeType="1"/>
                </p:cNvSpPr>
                <p:nvPr/>
              </p:nvSpPr>
              <p:spPr bwMode="auto">
                <a:xfrm>
                  <a:off x="4176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8" name="Line 7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9" name="Line 77"/>
                <p:cNvSpPr>
                  <a:spLocks noChangeShapeType="1"/>
                </p:cNvSpPr>
                <p:nvPr/>
              </p:nvSpPr>
              <p:spPr bwMode="auto">
                <a:xfrm>
                  <a:off x="3744" y="307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50" name="Line 78"/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305" name="Group 79"/>
              <p:cNvGrpSpPr>
                <a:grpSpLocks/>
              </p:cNvGrpSpPr>
              <p:nvPr/>
            </p:nvGrpSpPr>
            <p:grpSpPr bwMode="auto">
              <a:xfrm>
                <a:off x="3744" y="3408"/>
                <a:ext cx="624" cy="288"/>
                <a:chOff x="3744" y="3408"/>
                <a:chExt cx="624" cy="288"/>
              </a:xfrm>
            </p:grpSpPr>
            <p:sp>
              <p:nvSpPr>
                <p:cNvPr id="412752" name="Line 80"/>
                <p:cNvSpPr>
                  <a:spLocks noChangeShapeType="1"/>
                </p:cNvSpPr>
                <p:nvPr/>
              </p:nvSpPr>
              <p:spPr bwMode="auto">
                <a:xfrm>
                  <a:off x="3984" y="340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3" name="Line 81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4" name="Line 82"/>
                <p:cNvSpPr>
                  <a:spLocks noChangeShapeType="1"/>
                </p:cNvSpPr>
                <p:nvPr/>
              </p:nvSpPr>
              <p:spPr bwMode="auto">
                <a:xfrm>
                  <a:off x="4368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5" name="Line 83"/>
                <p:cNvSpPr>
                  <a:spLocks noChangeShapeType="1"/>
                </p:cNvSpPr>
                <p:nvPr/>
              </p:nvSpPr>
              <p:spPr bwMode="auto">
                <a:xfrm>
                  <a:off x="4272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6" name="Line 84"/>
                <p:cNvSpPr>
                  <a:spLocks noChangeShapeType="1"/>
                </p:cNvSpPr>
                <p:nvPr/>
              </p:nvSpPr>
              <p:spPr bwMode="auto">
                <a:xfrm>
                  <a:off x="4176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>
                  <a:off x="4080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3744" y="35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59" name="Line 87"/>
              <p:cNvSpPr>
                <a:spLocks noChangeShapeType="1"/>
              </p:cNvSpPr>
              <p:nvPr/>
            </p:nvSpPr>
            <p:spPr bwMode="auto">
              <a:xfrm>
                <a:off x="4368" y="355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1276" name="Text Box 94"/>
            <p:cNvSpPr txBox="1">
              <a:spLocks noChangeArrowheads="1"/>
            </p:cNvSpPr>
            <p:nvPr/>
          </p:nvSpPr>
          <p:spPr bwMode="auto">
            <a:xfrm>
              <a:off x="3552" y="2502"/>
              <a:ext cx="1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  <a:effectLst/>
                </a:rPr>
                <a:t>~30K lines of verilog</a:t>
              </a:r>
            </a:p>
          </p:txBody>
        </p:sp>
      </p:grpSp>
      <p:sp>
        <p:nvSpPr>
          <p:cNvPr id="412773" name="Text Box 101"/>
          <p:cNvSpPr txBox="1">
            <a:spLocks noChangeArrowheads="1"/>
          </p:cNvSpPr>
          <p:nvPr/>
        </p:nvSpPr>
        <p:spPr bwMode="auto">
          <a:xfrm>
            <a:off x="838200" y="3048000"/>
            <a:ext cx="707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Shallow properties track individual transactions though RTL...</a:t>
            </a:r>
          </a:p>
        </p:txBody>
      </p:sp>
      <p:sp>
        <p:nvSpPr>
          <p:cNvPr id="412774" name="AutoShape 102"/>
          <p:cNvSpPr>
            <a:spLocks noChangeArrowheads="1"/>
          </p:cNvSpPr>
          <p:nvPr/>
        </p:nvSpPr>
        <p:spPr bwMode="auto">
          <a:xfrm>
            <a:off x="2286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5" name="AutoShape 103"/>
          <p:cNvSpPr>
            <a:spLocks noChangeArrowheads="1"/>
          </p:cNvSpPr>
          <p:nvPr/>
        </p:nvSpPr>
        <p:spPr bwMode="auto">
          <a:xfrm>
            <a:off x="23622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6" name="AutoShape 104"/>
          <p:cNvSpPr>
            <a:spLocks noChangeArrowheads="1"/>
          </p:cNvSpPr>
          <p:nvPr/>
        </p:nvSpPr>
        <p:spPr bwMode="auto">
          <a:xfrm>
            <a:off x="44958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7" name="AutoShape 105"/>
          <p:cNvSpPr>
            <a:spLocks noChangeArrowheads="1"/>
          </p:cNvSpPr>
          <p:nvPr/>
        </p:nvSpPr>
        <p:spPr bwMode="auto">
          <a:xfrm>
            <a:off x="66294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73" grpId="0"/>
      <p:bldP spid="412774" grpId="0" animBg="1"/>
      <p:bldP spid="412775" grpId="0" animBg="1"/>
      <p:bldP spid="412776" grpId="0" animBg="1"/>
      <p:bldP spid="4127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verify a shallow property of a very large system</a:t>
            </a:r>
          </a:p>
          <a:p>
            <a:pPr eaLnBrk="1" hangingPunct="1"/>
            <a:r>
              <a:rPr lang="en-US" dirty="0" smtClean="0"/>
              <a:t>Solution: Abstraction</a:t>
            </a:r>
          </a:p>
          <a:p>
            <a:pPr lvl="1" eaLnBrk="1" hangingPunct="1"/>
            <a:r>
              <a:rPr lang="en-US" dirty="0" smtClean="0"/>
              <a:t>Extract just the facts about the system state that are relevant to the proving the shallow property.</a:t>
            </a:r>
          </a:p>
          <a:p>
            <a:pPr eaLnBrk="1" hangingPunct="1"/>
            <a:r>
              <a:rPr lang="en-US" dirty="0" smtClean="0"/>
              <a:t>An abstraction is a restricted deduction system that focuses our reasoning on relevant facts, and thus makes proof easier.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Relevance and refinement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Problem: how do we decide what deductions are relevant? </a:t>
            </a:r>
          </a:p>
          <a:p>
            <a:pPr lvl="1" eaLnBrk="1" hangingPunct="1"/>
            <a:r>
              <a:rPr lang="en-US" dirty="0" smtClean="0"/>
              <a:t>Is relevance even a well defined notion?</a:t>
            </a:r>
          </a:p>
          <a:p>
            <a:pPr eaLnBrk="1" hangingPunct="1"/>
            <a:r>
              <a:rPr lang="en-US" dirty="0" smtClean="0"/>
              <a:t>Relevance:</a:t>
            </a:r>
          </a:p>
          <a:p>
            <a:pPr lvl="1" eaLnBrk="1" hangingPunct="1"/>
            <a:r>
              <a:rPr lang="en-US" dirty="0" smtClean="0"/>
              <a:t>A relevant deduction is one that is used in a simple proof of the desired property.</a:t>
            </a:r>
          </a:p>
          <a:p>
            <a:pPr eaLnBrk="1" hangingPunct="1"/>
            <a:r>
              <a:rPr lang="en-US" dirty="0" smtClean="0"/>
              <a:t>Generalization principle:</a:t>
            </a:r>
          </a:p>
          <a:p>
            <a:pPr lvl="1" eaLnBrk="1" hangingPunct="1"/>
            <a:r>
              <a:rPr lang="en-US" dirty="0"/>
              <a:t>D</a:t>
            </a:r>
            <a:r>
              <a:rPr lang="en-US" dirty="0" smtClean="0"/>
              <a:t>eductions used in the proof of special cases tend to be relevant to the overall proof.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 proof is a series of deductions, from premises to conclusions</a:t>
            </a:r>
          </a:p>
          <a:p>
            <a:pPr eaLnBrk="1" hangingPunct="1"/>
            <a:r>
              <a:rPr lang="en-US" dirty="0" smtClean="0"/>
              <a:t>Each deduction is an instance of an </a:t>
            </a:r>
            <a:r>
              <a:rPr lang="en-US" i="1" dirty="0" smtClean="0"/>
              <a:t>inference rule</a:t>
            </a:r>
          </a:p>
          <a:p>
            <a:pPr eaLnBrk="1" hangingPunct="1"/>
            <a:r>
              <a:rPr lang="en-US" dirty="0" smtClean="0"/>
              <a:t>Usually, we represent a proof as a tree...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2651125"/>
            <a:ext cx="3276600" cy="2165350"/>
            <a:chOff x="838200" y="2651125"/>
            <a:chExt cx="3276600" cy="2165350"/>
          </a:xfrm>
        </p:grpSpPr>
        <p:sp>
          <p:nvSpPr>
            <p:cNvPr id="395268" name="Line 4"/>
            <p:cNvSpPr>
              <a:spLocks noChangeShapeType="1"/>
            </p:cNvSpPr>
            <p:nvPr/>
          </p:nvSpPr>
          <p:spPr bwMode="auto">
            <a:xfrm>
              <a:off x="1600200" y="3276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69" name="Line 5"/>
            <p:cNvSpPr>
              <a:spLocks noChangeShapeType="1"/>
            </p:cNvSpPr>
            <p:nvPr/>
          </p:nvSpPr>
          <p:spPr bwMode="auto">
            <a:xfrm flipH="1">
              <a:off x="1905000" y="3276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0" name="Line 6"/>
            <p:cNvSpPr>
              <a:spLocks noChangeShapeType="1"/>
            </p:cNvSpPr>
            <p:nvPr/>
          </p:nvSpPr>
          <p:spPr bwMode="auto">
            <a:xfrm>
              <a:off x="19050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1" name="Line 7"/>
            <p:cNvSpPr>
              <a:spLocks noChangeShapeType="1"/>
            </p:cNvSpPr>
            <p:nvPr/>
          </p:nvSpPr>
          <p:spPr bwMode="auto">
            <a:xfrm flipH="1">
              <a:off x="22098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2" name="Line 8"/>
            <p:cNvSpPr>
              <a:spLocks noChangeShapeType="1"/>
            </p:cNvSpPr>
            <p:nvPr/>
          </p:nvSpPr>
          <p:spPr bwMode="auto">
            <a:xfrm>
              <a:off x="2209800" y="40386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3" name="Line 9"/>
            <p:cNvSpPr>
              <a:spLocks noChangeShapeType="1"/>
            </p:cNvSpPr>
            <p:nvPr/>
          </p:nvSpPr>
          <p:spPr bwMode="auto">
            <a:xfrm flipH="1">
              <a:off x="2743200" y="40386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4" name="Line 10"/>
            <p:cNvSpPr>
              <a:spLocks noChangeShapeType="1"/>
            </p:cNvSpPr>
            <p:nvPr/>
          </p:nvSpPr>
          <p:spPr bwMode="auto">
            <a:xfrm>
              <a:off x="30480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5" name="Line 11"/>
            <p:cNvSpPr>
              <a:spLocks noChangeShapeType="1"/>
            </p:cNvSpPr>
            <p:nvPr/>
          </p:nvSpPr>
          <p:spPr bwMode="auto">
            <a:xfrm flipH="1">
              <a:off x="3352800" y="36576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76" name="Text Box 12"/>
            <p:cNvSpPr txBox="1">
              <a:spLocks noChangeArrowheads="1"/>
            </p:cNvSpPr>
            <p:nvPr/>
          </p:nvSpPr>
          <p:spPr bwMode="auto">
            <a:xfrm>
              <a:off x="1352550" y="2822575"/>
              <a:ext cx="4460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1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7" name="Text Box 13"/>
            <p:cNvSpPr txBox="1">
              <a:spLocks noChangeArrowheads="1"/>
            </p:cNvSpPr>
            <p:nvPr/>
          </p:nvSpPr>
          <p:spPr bwMode="auto">
            <a:xfrm>
              <a:off x="2087563" y="282257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2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2316163" y="320357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3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79" name="Text Box 15"/>
            <p:cNvSpPr txBox="1">
              <a:spLocks noChangeArrowheads="1"/>
            </p:cNvSpPr>
            <p:nvPr/>
          </p:nvSpPr>
          <p:spPr bwMode="auto">
            <a:xfrm>
              <a:off x="2773363" y="3187700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4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80" name="Text Box 16"/>
            <p:cNvSpPr txBox="1">
              <a:spLocks noChangeArrowheads="1"/>
            </p:cNvSpPr>
            <p:nvPr/>
          </p:nvSpPr>
          <p:spPr bwMode="auto">
            <a:xfrm>
              <a:off x="3535363" y="3171825"/>
              <a:ext cx="4460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P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sym typeface="Symbol" pitchFamily="18" charset="2"/>
                </a:rPr>
                <a:t>5</a:t>
              </a:r>
              <a:endPara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95281" name="Text Box 17"/>
            <p:cNvSpPr txBox="1">
              <a:spLocks noChangeArrowheads="1"/>
            </p:cNvSpPr>
            <p:nvPr/>
          </p:nvSpPr>
          <p:spPr bwMode="auto">
            <a:xfrm>
              <a:off x="2514600" y="4419600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</a:t>
              </a:r>
            </a:p>
          </p:txBody>
        </p:sp>
        <p:sp>
          <p:nvSpPr>
            <p:cNvPr id="395282" name="Text Box 18"/>
            <p:cNvSpPr txBox="1">
              <a:spLocks noChangeArrowheads="1"/>
            </p:cNvSpPr>
            <p:nvPr/>
          </p:nvSpPr>
          <p:spPr bwMode="auto">
            <a:xfrm>
              <a:off x="2871788" y="2651125"/>
              <a:ext cx="1243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Premises</a:t>
              </a:r>
            </a:p>
          </p:txBody>
        </p:sp>
        <p:sp>
          <p:nvSpPr>
            <p:cNvPr id="395283" name="Text Box 19"/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1443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Conclusion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4200" y="3592513"/>
            <a:ext cx="3276600" cy="827087"/>
            <a:chOff x="3124200" y="3592513"/>
            <a:chExt cx="3276600" cy="827087"/>
          </a:xfrm>
        </p:grpSpPr>
        <p:sp>
          <p:nvSpPr>
            <p:cNvPr id="395284" name="Oval 20"/>
            <p:cNvSpPr>
              <a:spLocks noChangeArrowheads="1"/>
            </p:cNvSpPr>
            <p:nvPr/>
          </p:nvSpPr>
          <p:spPr bwMode="auto">
            <a:xfrm>
              <a:off x="3124200" y="38862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5" name="Line 21"/>
            <p:cNvSpPr>
              <a:spLocks noChangeShapeType="1"/>
            </p:cNvSpPr>
            <p:nvPr/>
          </p:nvSpPr>
          <p:spPr bwMode="auto">
            <a:xfrm>
              <a:off x="3657600" y="4038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6" name="Text Box 22"/>
            <p:cNvSpPr txBox="1">
              <a:spLocks noChangeArrowheads="1"/>
            </p:cNvSpPr>
            <p:nvPr/>
          </p:nvSpPr>
          <p:spPr bwMode="auto">
            <a:xfrm>
              <a:off x="5549900" y="3592513"/>
              <a:ext cx="8477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P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5287" name="Line 23"/>
            <p:cNvSpPr>
              <a:spLocks noChangeShapeType="1"/>
            </p:cNvSpPr>
            <p:nvPr/>
          </p:nvSpPr>
          <p:spPr bwMode="auto">
            <a:xfrm>
              <a:off x="5562600" y="4038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5288" name="Text Box 24"/>
            <p:cNvSpPr txBox="1">
              <a:spLocks noChangeArrowheads="1"/>
            </p:cNvSpPr>
            <p:nvPr/>
          </p:nvSpPr>
          <p:spPr bwMode="auto">
            <a:xfrm>
              <a:off x="5803900" y="4022725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</a:t>
              </a:r>
            </a:p>
          </p:txBody>
        </p:sp>
      </p:grpSp>
      <p:sp>
        <p:nvSpPr>
          <p:cNvPr id="395289" name="Text Box 25"/>
          <p:cNvSpPr txBox="1">
            <a:spLocks noChangeArrowheads="1"/>
          </p:cNvSpPr>
          <p:nvPr/>
        </p:nvSpPr>
        <p:spPr bwMode="auto">
          <a:xfrm>
            <a:off x="1536700" y="5470525"/>
            <a:ext cx="577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If the conclusion is “false”, the proof is a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refutation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 rules</a:t>
            </a:r>
          </a:p>
        </p:txBody>
      </p:sp>
      <p:sp>
        <p:nvSpPr>
          <p:cNvPr id="1536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inference rules depend on the </a:t>
            </a:r>
            <a:r>
              <a:rPr lang="en-US" i="1" smtClean="0"/>
              <a:t>theory</a:t>
            </a:r>
            <a:r>
              <a:rPr lang="en-US" smtClean="0"/>
              <a:t> we are reasoning in</a:t>
            </a:r>
          </a:p>
        </p:txBody>
      </p:sp>
      <p:grpSp>
        <p:nvGrpSpPr>
          <p:cNvPr id="396306" name="Group 18"/>
          <p:cNvGrpSpPr>
            <a:grpSpLocks/>
          </p:cNvGrpSpPr>
          <p:nvPr/>
        </p:nvGrpSpPr>
        <p:grpSpPr bwMode="auto">
          <a:xfrm>
            <a:off x="1343029" y="2057400"/>
            <a:ext cx="2328865" cy="2378075"/>
            <a:chOff x="846" y="1296"/>
            <a:chExt cx="1467" cy="1498"/>
          </a:xfrm>
        </p:grpSpPr>
        <p:grpSp>
          <p:nvGrpSpPr>
            <p:cNvPr id="15372" name="Group 4"/>
            <p:cNvGrpSpPr>
              <a:grpSpLocks/>
            </p:cNvGrpSpPr>
            <p:nvPr/>
          </p:nvGrpSpPr>
          <p:grpSpPr bwMode="auto">
            <a:xfrm>
              <a:off x="846" y="1680"/>
              <a:ext cx="1467" cy="1114"/>
              <a:chOff x="1750" y="2640"/>
              <a:chExt cx="1467" cy="11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293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0" y="3168"/>
                    <a:ext cx="5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⇒</m:t>
                        </m:r>
                      </m:oMath>
                    </a14:m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Symbol" pitchFamily="18" charset="2"/>
                        <a:sym typeface="Symbol" pitchFamily="18" charset="2"/>
                      </a:rPr>
                      <a:t></a:t>
                    </a:r>
                  </a:p>
                </p:txBody>
              </p:sp>
            </mc:Choice>
            <mc:Fallback xmlns="">
              <p:sp>
                <p:nvSpPr>
                  <p:cNvPr id="396293" name="Text 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0" y="3168"/>
                    <a:ext cx="532" cy="25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7914" t="-9091" r="-10072" b="-3484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29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8" y="3168"/>
                    <a:ext cx="699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msy10" pitchFamily="34" charset="0"/>
                      </a:rPr>
                      <a:t>: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⇒</m:t>
                        </m:r>
                      </m:oMath>
                    </a14:m>
                    <a:r>
                      <a:rPr lang="en-US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rPr>
                      <a:t> </a:t>
                    </a:r>
                    <a:r>
                      <a:rPr lang="en-US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Symbol" pitchFamily="18" charset="2"/>
                        <a:sym typeface="Symbol" pitchFamily="18" charset="2"/>
                      </a:rPr>
                      <a:t>D</a:t>
                    </a:r>
                  </a:p>
                </p:txBody>
              </p:sp>
            </mc:Choice>
            <mc:Fallback xmlns="">
              <p:sp>
                <p:nvSpPr>
                  <p:cNvPr id="396294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18" y="3168"/>
                    <a:ext cx="699" cy="25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6044" t="-12121" r="-7692" b="-3484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6295" name="Line 7"/>
              <p:cNvSpPr>
                <a:spLocks noChangeShapeType="1"/>
              </p:cNvSpPr>
              <p:nvPr/>
            </p:nvSpPr>
            <p:spPr bwMode="auto">
              <a:xfrm>
                <a:off x="1816" y="340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96296" name="Text Box 8"/>
              <p:cNvSpPr txBox="1">
                <a:spLocks noChangeArrowheads="1"/>
              </p:cNvSpPr>
              <p:nvPr/>
            </p:nvSpPr>
            <p:spPr bwMode="auto">
              <a:xfrm>
                <a:off x="2200" y="3504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sym typeface="Symbol" pitchFamily="18" charset="2"/>
                  </a:rPr>
                  <a:t>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_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  <a:sym typeface="Symbol" pitchFamily="18" charset="2"/>
                  </a:rPr>
                  <a:t></a:t>
                </a:r>
              </a:p>
            </p:txBody>
          </p:sp>
          <p:sp>
            <p:nvSpPr>
              <p:cNvPr id="396297" name="Text Box 9"/>
              <p:cNvSpPr txBox="1">
                <a:spLocks noChangeArrowheads="1"/>
              </p:cNvSpPr>
              <p:nvPr/>
            </p:nvSpPr>
            <p:spPr bwMode="auto">
              <a:xfrm>
                <a:off x="1788" y="2640"/>
                <a:ext cx="12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Resolution rule:</a:t>
                </a:r>
              </a:p>
            </p:txBody>
          </p:sp>
        </p:grpSp>
        <p:sp>
          <p:nvSpPr>
            <p:cNvPr id="396299" name="Text Box 11"/>
            <p:cNvSpPr txBox="1">
              <a:spLocks noChangeArrowheads="1"/>
            </p:cNvSpPr>
            <p:nvPr/>
          </p:nvSpPr>
          <p:spPr bwMode="auto">
            <a:xfrm>
              <a:off x="912" y="1296"/>
              <a:ext cx="10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Boolean logic</a:t>
              </a:r>
            </a:p>
          </p:txBody>
        </p:sp>
      </p:grpSp>
      <p:grpSp>
        <p:nvGrpSpPr>
          <p:cNvPr id="396307" name="Group 19"/>
          <p:cNvGrpSpPr>
            <a:grpSpLocks/>
          </p:cNvGrpSpPr>
          <p:nvPr/>
        </p:nvGrpSpPr>
        <p:grpSpPr bwMode="auto">
          <a:xfrm>
            <a:off x="5149850" y="2041525"/>
            <a:ext cx="2060575" cy="2378075"/>
            <a:chOff x="3244" y="1286"/>
            <a:chExt cx="1298" cy="1498"/>
          </a:xfrm>
        </p:grpSpPr>
        <p:sp>
          <p:nvSpPr>
            <p:cNvPr id="396300" name="Text Box 12"/>
            <p:cNvSpPr txBox="1">
              <a:spLocks noChangeArrowheads="1"/>
            </p:cNvSpPr>
            <p:nvPr/>
          </p:nvSpPr>
          <p:spPr bwMode="auto">
            <a:xfrm>
              <a:off x="3244" y="1286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Linear arithmetic</a:t>
              </a:r>
            </a:p>
          </p:txBody>
        </p:sp>
        <p:sp>
          <p:nvSpPr>
            <p:cNvPr id="396301" name="Text Box 13"/>
            <p:cNvSpPr txBox="1">
              <a:spLocks noChangeArrowheads="1"/>
            </p:cNvSpPr>
            <p:nvPr/>
          </p:nvSpPr>
          <p:spPr bwMode="auto">
            <a:xfrm>
              <a:off x="3651" y="2016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</a:p>
          </p:txBody>
        </p:sp>
        <p:sp>
          <p:nvSpPr>
            <p:cNvPr id="396302" name="Text Box 14"/>
            <p:cNvSpPr txBox="1">
              <a:spLocks noChangeArrowheads="1"/>
            </p:cNvSpPr>
            <p:nvPr/>
          </p:nvSpPr>
          <p:spPr bwMode="auto">
            <a:xfrm>
              <a:off x="3651" y="2208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6303" name="Line 15"/>
            <p:cNvSpPr>
              <a:spLocks noChangeShapeType="1"/>
            </p:cNvSpPr>
            <p:nvPr/>
          </p:nvSpPr>
          <p:spPr bwMode="auto">
            <a:xfrm>
              <a:off x="3497" y="24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6304" name="Text Box 16"/>
            <p:cNvSpPr txBox="1">
              <a:spLocks noChangeArrowheads="1"/>
            </p:cNvSpPr>
            <p:nvPr/>
          </p:nvSpPr>
          <p:spPr bwMode="auto">
            <a:xfrm>
              <a:off x="3420" y="2534"/>
              <a:ext cx="10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+x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y</a:t>
              </a:r>
              <a:r>
                <a:rPr lang="en-US" baseline="-50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+y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396305" name="Text Box 17"/>
            <p:cNvSpPr txBox="1">
              <a:spLocks noChangeArrowheads="1"/>
            </p:cNvSpPr>
            <p:nvPr/>
          </p:nvSpPr>
          <p:spPr bwMode="auto">
            <a:xfrm>
              <a:off x="3504" y="1680"/>
              <a:ext cx="8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Sum rule: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58" name="Group 66"/>
          <p:cNvGrpSpPr>
            <a:grpSpLocks/>
          </p:cNvGrpSpPr>
          <p:nvPr/>
        </p:nvGrpSpPr>
        <p:grpSpPr bwMode="auto">
          <a:xfrm>
            <a:off x="685800" y="2438400"/>
            <a:ext cx="4114800" cy="4141788"/>
            <a:chOff x="432" y="1536"/>
            <a:chExt cx="2592" cy="2609"/>
          </a:xfrm>
        </p:grpSpPr>
        <p:sp>
          <p:nvSpPr>
            <p:cNvPr id="392255" name="Freeform 63"/>
            <p:cNvSpPr>
              <a:spLocks/>
            </p:cNvSpPr>
            <p:nvPr/>
          </p:nvSpPr>
          <p:spPr bwMode="auto">
            <a:xfrm>
              <a:off x="432" y="1536"/>
              <a:ext cx="2592" cy="1824"/>
            </a:xfrm>
            <a:custGeom>
              <a:avLst/>
              <a:gdLst>
                <a:gd name="T0" fmla="*/ 0 w 2592"/>
                <a:gd name="T1" fmla="*/ 0 h 1824"/>
                <a:gd name="T2" fmla="*/ 2016 w 2592"/>
                <a:gd name="T3" fmla="*/ 0 h 1824"/>
                <a:gd name="T4" fmla="*/ 2208 w 2592"/>
                <a:gd name="T5" fmla="*/ 480 h 1824"/>
                <a:gd name="T6" fmla="*/ 2592 w 2592"/>
                <a:gd name="T7" fmla="*/ 576 h 1824"/>
                <a:gd name="T8" fmla="*/ 2592 w 2592"/>
                <a:gd name="T9" fmla="*/ 1104 h 1824"/>
                <a:gd name="T10" fmla="*/ 2160 w 2592"/>
                <a:gd name="T11" fmla="*/ 1200 h 1824"/>
                <a:gd name="T12" fmla="*/ 1728 w 2592"/>
                <a:gd name="T13" fmla="*/ 1824 h 1824"/>
                <a:gd name="T14" fmla="*/ 1344 w 2592"/>
                <a:gd name="T15" fmla="*/ 1824 h 1824"/>
                <a:gd name="T16" fmla="*/ 1296 w 2592"/>
                <a:gd name="T17" fmla="*/ 768 h 1824"/>
                <a:gd name="T18" fmla="*/ 720 w 2592"/>
                <a:gd name="T19" fmla="*/ 480 h 1824"/>
                <a:gd name="T20" fmla="*/ 0 w 2592"/>
                <a:gd name="T21" fmla="*/ 480 h 1824"/>
                <a:gd name="T22" fmla="*/ 0 w 2592"/>
                <a:gd name="T23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2" h="1824">
                  <a:moveTo>
                    <a:pt x="0" y="0"/>
                  </a:moveTo>
                  <a:lnTo>
                    <a:pt x="2016" y="0"/>
                  </a:lnTo>
                  <a:lnTo>
                    <a:pt x="2208" y="480"/>
                  </a:lnTo>
                  <a:lnTo>
                    <a:pt x="2592" y="576"/>
                  </a:lnTo>
                  <a:lnTo>
                    <a:pt x="2592" y="1104"/>
                  </a:lnTo>
                  <a:lnTo>
                    <a:pt x="2160" y="1200"/>
                  </a:lnTo>
                  <a:lnTo>
                    <a:pt x="1728" y="1824"/>
                  </a:lnTo>
                  <a:lnTo>
                    <a:pt x="1344" y="1824"/>
                  </a:lnTo>
                  <a:lnTo>
                    <a:pt x="1296" y="768"/>
                  </a:lnTo>
                  <a:lnTo>
                    <a:pt x="720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56" name="Text Box 64"/>
            <p:cNvSpPr txBox="1">
              <a:spLocks noChangeArrowheads="1"/>
            </p:cNvSpPr>
            <p:nvPr/>
          </p:nvSpPr>
          <p:spPr bwMode="auto">
            <a:xfrm>
              <a:off x="432" y="3895"/>
              <a:ext cx="20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Reachable states: complex</a:t>
              </a:r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Inductive invariants</a:t>
            </a:r>
          </a:p>
        </p:txBody>
      </p:sp>
      <p:sp>
        <p:nvSpPr>
          <p:cNvPr id="392195" name="Oval 3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6" name="Oval 4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7" name="Oval 5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8" name="Oval 6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199" name="Oval 7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0" name="Oval 8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1" name="Oval 9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2" name="Oval 10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3" name="Oval 11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4" name="Oval 12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5" name="Oval 13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6" name="Oval 14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7" name="Oval 15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8" name="Oval 16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09" name="Oval 17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0" name="Oval 18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1" name="Line 19"/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6934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4" name="Text Box 22"/>
          <p:cNvSpPr txBox="1">
            <a:spLocks noChangeArrowheads="1"/>
          </p:cNvSpPr>
          <p:nvPr/>
        </p:nvSpPr>
        <p:spPr bwMode="auto">
          <a:xfrm>
            <a:off x="889000" y="2590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</a:t>
            </a: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7696200" y="55626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</a:t>
            </a: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>
            <a:off x="2362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8" name="Line 26"/>
          <p:cNvSpPr>
            <a:spLocks noChangeShapeType="1"/>
          </p:cNvSpPr>
          <p:nvPr/>
        </p:nvSpPr>
        <p:spPr bwMode="auto">
          <a:xfrm>
            <a:off x="5791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19" name="Line 27"/>
          <p:cNvSpPr>
            <a:spLocks noChangeShapeType="1"/>
          </p:cNvSpPr>
          <p:nvPr/>
        </p:nvSpPr>
        <p:spPr bwMode="auto">
          <a:xfrm>
            <a:off x="3505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0" name="Line 28"/>
          <p:cNvSpPr>
            <a:spLocks noChangeShapeType="1"/>
          </p:cNvSpPr>
          <p:nvPr/>
        </p:nvSpPr>
        <p:spPr bwMode="auto">
          <a:xfrm>
            <a:off x="35052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1" name="Line 29"/>
          <p:cNvSpPr>
            <a:spLocks noChangeShapeType="1"/>
          </p:cNvSpPr>
          <p:nvPr/>
        </p:nvSpPr>
        <p:spPr bwMode="auto">
          <a:xfrm>
            <a:off x="5791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2" name="Line 30"/>
          <p:cNvSpPr>
            <a:spLocks noChangeShapeType="1"/>
          </p:cNvSpPr>
          <p:nvPr/>
        </p:nvSpPr>
        <p:spPr bwMode="auto">
          <a:xfrm>
            <a:off x="6934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3" name="Line 31"/>
          <p:cNvSpPr>
            <a:spLocks noChangeShapeType="1"/>
          </p:cNvSpPr>
          <p:nvPr/>
        </p:nvSpPr>
        <p:spPr bwMode="auto">
          <a:xfrm>
            <a:off x="4648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4" name="Line 32"/>
          <p:cNvSpPr>
            <a:spLocks noChangeShapeType="1"/>
          </p:cNvSpPr>
          <p:nvPr/>
        </p:nvSpPr>
        <p:spPr bwMode="auto">
          <a:xfrm>
            <a:off x="3505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6" name="Line 34"/>
          <p:cNvSpPr>
            <a:spLocks noChangeShapeType="1"/>
          </p:cNvSpPr>
          <p:nvPr/>
        </p:nvSpPr>
        <p:spPr bwMode="auto">
          <a:xfrm flipV="1">
            <a:off x="2133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7" name="Line 35"/>
          <p:cNvSpPr>
            <a:spLocks noChangeShapeType="1"/>
          </p:cNvSpPr>
          <p:nvPr/>
        </p:nvSpPr>
        <p:spPr bwMode="auto">
          <a:xfrm>
            <a:off x="3505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8" name="Line 36"/>
          <p:cNvSpPr>
            <a:spLocks noChangeShapeType="1"/>
          </p:cNvSpPr>
          <p:nvPr/>
        </p:nvSpPr>
        <p:spPr bwMode="auto">
          <a:xfrm>
            <a:off x="4648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29" name="Line 37"/>
          <p:cNvSpPr>
            <a:spLocks noChangeShapeType="1"/>
          </p:cNvSpPr>
          <p:nvPr/>
        </p:nvSpPr>
        <p:spPr bwMode="auto">
          <a:xfrm>
            <a:off x="4648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30" name="Line 38"/>
          <p:cNvSpPr>
            <a:spLocks noChangeShapeType="1"/>
          </p:cNvSpPr>
          <p:nvPr/>
        </p:nvSpPr>
        <p:spPr bwMode="auto">
          <a:xfrm>
            <a:off x="3505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42" name="Text Box 50"/>
          <p:cNvSpPr txBox="1">
            <a:spLocks noChangeArrowheads="1"/>
          </p:cNvSpPr>
          <p:nvPr/>
        </p:nvSpPr>
        <p:spPr bwMode="auto">
          <a:xfrm>
            <a:off x="1981200" y="1219200"/>
            <a:ext cx="558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Boolean-valued formula over the system state</a:t>
            </a:r>
          </a:p>
        </p:txBody>
      </p:sp>
      <p:grpSp>
        <p:nvGrpSpPr>
          <p:cNvPr id="392248" name="Group 56"/>
          <p:cNvGrpSpPr>
            <a:grpSpLocks/>
          </p:cNvGrpSpPr>
          <p:nvPr/>
        </p:nvGrpSpPr>
        <p:grpSpPr bwMode="auto">
          <a:xfrm>
            <a:off x="4624388" y="1828800"/>
            <a:ext cx="950912" cy="4572000"/>
            <a:chOff x="2913" y="1152"/>
            <a:chExt cx="599" cy="2880"/>
          </a:xfrm>
        </p:grpSpPr>
        <p:sp>
          <p:nvSpPr>
            <p:cNvPr id="392243" name="Line 51"/>
            <p:cNvSpPr>
              <a:spLocks noChangeShapeType="1"/>
            </p:cNvSpPr>
            <p:nvPr/>
          </p:nvSpPr>
          <p:spPr bwMode="auto">
            <a:xfrm>
              <a:off x="3168" y="124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44" name="Text Box 52"/>
            <p:cNvSpPr txBox="1">
              <a:spLocks noChangeArrowheads="1"/>
            </p:cNvSpPr>
            <p:nvPr/>
          </p:nvSpPr>
          <p:spPr bwMode="auto">
            <a:xfrm>
              <a:off x="2913" y="1152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  <p:sp>
          <p:nvSpPr>
            <p:cNvPr id="392245" name="Text Box 53"/>
            <p:cNvSpPr txBox="1">
              <a:spLocks noChangeArrowheads="1"/>
            </p:cNvSpPr>
            <p:nvPr/>
          </p:nvSpPr>
          <p:spPr bwMode="auto">
            <a:xfrm>
              <a:off x="3168" y="115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  <a:sym typeface="Symbol" pitchFamily="18" charset="2"/>
                </a:rPr>
                <a:t>:</a:t>
              </a:r>
              <a:r>
                <a:rPr lang="en-US" sz="24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</p:grpSp>
      <p:sp>
        <p:nvSpPr>
          <p:cNvPr id="392247" name="Text Box 55"/>
          <p:cNvSpPr txBox="1">
            <a:spLocks noChangeArrowheads="1"/>
          </p:cNvSpPr>
          <p:nvPr/>
        </p:nvSpPr>
        <p:spPr bwMode="auto">
          <a:xfrm>
            <a:off x="2343150" y="1219200"/>
            <a:ext cx="487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Partitions the state space into two regions</a:t>
            </a:r>
          </a:p>
        </p:txBody>
      </p:sp>
      <p:sp>
        <p:nvSpPr>
          <p:cNvPr id="392249" name="Text Box 57"/>
          <p:cNvSpPr txBox="1">
            <a:spLocks noChangeArrowheads="1"/>
          </p:cNvSpPr>
          <p:nvPr/>
        </p:nvSpPr>
        <p:spPr bwMode="auto">
          <a:xfrm>
            <a:off x="1708150" y="1219200"/>
            <a:ext cx="650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Forms a barrier between the initial states and bad states</a:t>
            </a:r>
          </a:p>
        </p:txBody>
      </p:sp>
      <p:grpSp>
        <p:nvGrpSpPr>
          <p:cNvPr id="392252" name="Group 60"/>
          <p:cNvGrpSpPr>
            <a:grpSpLocks/>
          </p:cNvGrpSpPr>
          <p:nvPr/>
        </p:nvGrpSpPr>
        <p:grpSpPr bwMode="auto">
          <a:xfrm>
            <a:off x="4191000" y="2438400"/>
            <a:ext cx="4543425" cy="533400"/>
            <a:chOff x="2640" y="1536"/>
            <a:chExt cx="2862" cy="336"/>
          </a:xfrm>
        </p:grpSpPr>
        <p:sp>
          <p:nvSpPr>
            <p:cNvPr id="392250" name="Line 58"/>
            <p:cNvSpPr>
              <a:spLocks noChangeShapeType="1"/>
            </p:cNvSpPr>
            <p:nvPr/>
          </p:nvSpPr>
          <p:spPr bwMode="auto">
            <a:xfrm>
              <a:off x="2640" y="153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2251" name="Text Box 59"/>
            <p:cNvSpPr txBox="1">
              <a:spLocks noChangeArrowheads="1"/>
            </p:cNvSpPr>
            <p:nvPr/>
          </p:nvSpPr>
          <p:spPr bwMode="auto">
            <a:xfrm>
              <a:off x="3360" y="1622"/>
              <a:ext cx="21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No transitions cross this way</a:t>
              </a:r>
            </a:p>
          </p:txBody>
        </p:sp>
      </p:grpSp>
      <p:sp>
        <p:nvSpPr>
          <p:cNvPr id="392253" name="Line 61"/>
          <p:cNvSpPr>
            <a:spLocks noChangeShapeType="1"/>
          </p:cNvSpPr>
          <p:nvPr/>
        </p:nvSpPr>
        <p:spPr bwMode="auto">
          <a:xfrm flipH="1">
            <a:off x="35052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 flipV="1">
            <a:off x="33528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2257" name="Text Box 65"/>
          <p:cNvSpPr txBox="1">
            <a:spLocks noChangeArrowheads="1"/>
          </p:cNvSpPr>
          <p:nvPr/>
        </p:nvSpPr>
        <p:spPr bwMode="auto">
          <a:xfrm>
            <a:off x="5146675" y="6172200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Inductive invariant: simple!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42" grpId="0"/>
      <p:bldP spid="392242" grpId="1"/>
      <p:bldP spid="392247" grpId="0"/>
      <p:bldP spid="392247" grpId="1"/>
      <p:bldP spid="392249" grpId="0"/>
      <p:bldP spid="392249" grpId="1"/>
      <p:bldP spid="3922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Invariants and relevance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 predicate is relevant if it is used in a simple inductive invariant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7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= y = 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while(*)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x++, y++;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while(x != 0)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x--, y--;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(y == 0);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4248150" y="1828800"/>
            <a:ext cx="276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 variables: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pc, x, y</a:t>
            </a:r>
          </a:p>
        </p:txBody>
      </p:sp>
      <p:grpSp>
        <p:nvGrpSpPr>
          <p:cNvPr id="276495" name="Group 15"/>
          <p:cNvGrpSpPr>
            <a:grpSpLocks/>
          </p:cNvGrpSpPr>
          <p:nvPr/>
        </p:nvGrpSpPr>
        <p:grpSpPr bwMode="auto">
          <a:xfrm>
            <a:off x="4267200" y="3098800"/>
            <a:ext cx="3652838" cy="863600"/>
            <a:chOff x="2688" y="1818"/>
            <a:chExt cx="2301" cy="544"/>
          </a:xfrm>
        </p:grpSpPr>
        <p:sp>
          <p:nvSpPr>
            <p:cNvPr id="276492" name="Text Box 12"/>
            <p:cNvSpPr txBox="1">
              <a:spLocks noChangeArrowheads="1"/>
            </p:cNvSpPr>
            <p:nvPr/>
          </p:nvSpPr>
          <p:spPr bwMode="auto">
            <a:xfrm>
              <a:off x="2688" y="1818"/>
              <a:ext cx="23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inductive invariant = property +</a:t>
              </a:r>
              <a:endPara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3303" y="2112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pc = l</a:t>
              </a:r>
              <a:r>
                <a:rPr lang="en-US" baseline="-2500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Ç</a:t>
              </a:r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x = y</a:t>
              </a:r>
            </a:p>
          </p:txBody>
        </p:sp>
      </p:grp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/>
                <a:latin typeface="Arial" pitchFamily="34" charset="0"/>
              </a:rPr>
              <a:t>Relevant predicates: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 = l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and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x = 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Irrelevant (but provable) predicate: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4267200" y="2438400"/>
            <a:ext cx="290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property: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pc = l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y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1" grpId="0"/>
      <p:bldP spid="276497" grpId="0" build="p"/>
      <p:bldP spid="2764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ideas to 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905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abstraction</a:t>
            </a:r>
            <a:r>
              <a:rPr lang="en-US" dirty="0" smtClean="0"/>
              <a:t> is a restricted deduction system.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proof decomposition </a:t>
            </a:r>
            <a:r>
              <a:rPr lang="en-US" dirty="0" smtClean="0"/>
              <a:t>divides a proof into shallow lemmas, where shallow means "can be proved in a simple abstraction"</a:t>
            </a:r>
          </a:p>
          <a:p>
            <a:r>
              <a:rPr lang="en-US" i="1" dirty="0" smtClean="0"/>
              <a:t>Relevant</a:t>
            </a:r>
            <a:r>
              <a:rPr lang="en-US" dirty="0" smtClean="0"/>
              <a:t> abstractions are discovered by generalizing from particular cases.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7821" y="3581400"/>
            <a:ext cx="609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lectures are divided into three parts, covering these three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Formal Methods that Scale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419600"/>
          </a:xfrm>
        </p:spPr>
        <p:txBody>
          <a:bodyPr/>
          <a:lstStyle/>
          <a:p>
            <a:pPr eaLnBrk="1" hangingPunct="1"/>
            <a:r>
              <a:rPr lang="en-US" smtClean="0"/>
              <a:t>We design complex computing systems by debugging</a:t>
            </a:r>
          </a:p>
          <a:p>
            <a:pPr lvl="1" eaLnBrk="1" hangingPunct="1"/>
            <a:r>
              <a:rPr lang="en-US" smtClean="0"/>
              <a:t>Design something approximately correct</a:t>
            </a:r>
          </a:p>
          <a:p>
            <a:pPr lvl="1" eaLnBrk="1" hangingPunct="1"/>
            <a:r>
              <a:rPr lang="en-US" smtClean="0"/>
              <a:t>Fix it where it breaks (repeat)</a:t>
            </a:r>
          </a:p>
          <a:p>
            <a:pPr eaLnBrk="1" hangingPunct="1"/>
            <a:r>
              <a:rPr lang="en-US" smtClean="0"/>
              <a:t>As a result, the primary task of design is actually verification</a:t>
            </a:r>
          </a:p>
          <a:p>
            <a:pPr lvl="1" eaLnBrk="1" hangingPunct="1"/>
            <a:r>
              <a:rPr lang="en-US" smtClean="0"/>
              <a:t>Verification consumes majority of resources in chip design</a:t>
            </a:r>
          </a:p>
          <a:p>
            <a:pPr lvl="1" eaLnBrk="1" hangingPunct="1"/>
            <a:r>
              <a:rPr lang="en-US" smtClean="0"/>
              <a:t>Cost of small errors is huge ($500M for one error in 1990’s)</a:t>
            </a:r>
          </a:p>
          <a:p>
            <a:pPr lvl="1" eaLnBrk="1" hangingPunct="1"/>
            <a:r>
              <a:rPr lang="en-US" smtClean="0"/>
              <a:t>Security vulnerabilities have enormous economic cost</a:t>
            </a:r>
          </a:p>
          <a:p>
            <a:pPr eaLnBrk="1" hangingPunct="1"/>
            <a:r>
              <a:rPr lang="en-US" smtClean="0"/>
              <a:t>The ugly truth: we don’t know how to design correct systems</a:t>
            </a:r>
          </a:p>
          <a:p>
            <a:pPr lvl="1" eaLnBrk="1" hangingPunct="1"/>
            <a:r>
              <a:rPr lang="en-US" smtClean="0"/>
              <a:t>Correct design is one of the grand challenges of computing</a:t>
            </a:r>
          </a:p>
          <a:p>
            <a:pPr eaLnBrk="1" hangingPunct="1"/>
            <a:r>
              <a:rPr lang="en-US" smtClean="0"/>
              <a:t>Verification by logical proof seems a natural candidate, but...</a:t>
            </a:r>
          </a:p>
          <a:p>
            <a:pPr lvl="1" eaLnBrk="1" hangingPunct="1"/>
            <a:r>
              <a:rPr lang="en-US" smtClean="0"/>
              <a:t>Constructing proofs of systems of realistic scale is an overwhelming task</a:t>
            </a:r>
          </a:p>
          <a:p>
            <a:pPr lvl="1" eaLnBrk="1" hangingPunct="1"/>
            <a:r>
              <a:rPr lang="en-US" smtClean="0"/>
              <a:t>Automation is clearly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Abstraction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Abstraction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514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i="1" dirty="0" smtClean="0"/>
              <a:t>abstraction</a:t>
            </a:r>
            <a:r>
              <a:rPr lang="en-US" dirty="0" smtClean="0"/>
              <a:t>, we mean something like "reasoning with limited information".</a:t>
            </a:r>
          </a:p>
          <a:p>
            <a:r>
              <a:rPr lang="en-US" dirty="0" smtClean="0"/>
              <a:t>The purpose of abstraction is to let us ignore irrelevant details, and thus simplify our reasoning.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abstract interpretation</a:t>
            </a:r>
            <a:r>
              <a:rPr lang="en-US" dirty="0" smtClean="0"/>
              <a:t>, we think of an abstraction as a restricted domain of information about the state of a system.</a:t>
            </a:r>
          </a:p>
          <a:p>
            <a:r>
              <a:rPr lang="en-US" dirty="0" smtClean="0"/>
              <a:t>Here, we will take a slightly broader view: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790890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 abstraction is a restricted deduction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28600" y="44958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ffectLst/>
              </a:rPr>
              <a:t>We can think of an abstraction as a language for expressing facts, and a set of deduction rules for inferring conclusions in that language.</a:t>
            </a:r>
          </a:p>
        </p:txBody>
      </p:sp>
    </p:spTree>
    <p:extLst>
      <p:ext uri="{BB962C8B-B14F-4D97-AF65-F5344CB8AC3E}">
        <p14:creationId xmlns:p14="http://schemas.microsoft.com/office/powerpoint/2010/main" val="34870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 of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dirty="0" smtClean="0"/>
              <a:t>The function of abstraction is to reduce the cost of proof search by reducing the space of proofs.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2286000"/>
            <a:ext cx="2362200" cy="2286000"/>
            <a:chOff x="1371600" y="2286000"/>
            <a:chExt cx="2362200" cy="2286000"/>
          </a:xfrm>
        </p:grpSpPr>
        <p:sp>
          <p:nvSpPr>
            <p:cNvPr id="4" name="Oval 3"/>
            <p:cNvSpPr/>
            <p:nvPr/>
          </p:nvSpPr>
          <p:spPr bwMode="auto">
            <a:xfrm>
              <a:off x="1371600" y="2286000"/>
              <a:ext cx="2362200" cy="228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2484" y="2921168"/>
              <a:ext cx="13404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Rich</a:t>
              </a:r>
            </a:p>
            <a:p>
              <a:pPr algn="ctr"/>
              <a:r>
                <a:rPr lang="en-US" dirty="0" smtClean="0"/>
                <a:t>Deduction</a:t>
              </a:r>
            </a:p>
            <a:p>
              <a:pPr algn="ctr"/>
              <a:r>
                <a:rPr lang="en-US" dirty="0" smtClean="0"/>
                <a:t>System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2514600"/>
            <a:ext cx="2762468" cy="1295400"/>
            <a:chOff x="4191000" y="2514600"/>
            <a:chExt cx="2762468" cy="1295400"/>
          </a:xfrm>
        </p:grpSpPr>
        <p:sp>
          <p:nvSpPr>
            <p:cNvPr id="6" name="Right Arrow 5"/>
            <p:cNvSpPr/>
            <p:nvPr/>
          </p:nvSpPr>
          <p:spPr bwMode="auto">
            <a:xfrm>
              <a:off x="4191000" y="3352800"/>
              <a:ext cx="990600" cy="22860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838934" y="3048000"/>
              <a:ext cx="7620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2514600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Abstraction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81092" y="3936831"/>
            <a:ext cx="2662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Automated tool</a:t>
            </a:r>
          </a:p>
          <a:p>
            <a:r>
              <a:rPr lang="en-US" dirty="0" smtClean="0"/>
              <a:t>can search this space</a:t>
            </a:r>
          </a:p>
          <a:p>
            <a:r>
              <a:rPr lang="en-US" dirty="0" smtClean="0"/>
              <a:t>for a proof.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5410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effectLst/>
              </a:rPr>
              <a:t>An abstraction is a way to express our knowledge of what deductions may be relevant to proving a particular fact.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0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transition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Normally, we think of a discrete system as a state graph, with:</a:t>
                </a:r>
              </a:p>
              <a:p>
                <a:pPr lvl="1"/>
                <a:r>
                  <a:rPr lang="en-US" dirty="0" smtClean="0"/>
                  <a:t>a set of states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a set of initial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set of 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sz="1800" dirty="0" smtClean="0"/>
                  <a:t>This defines a set of execution sequences of the system</a:t>
                </a:r>
              </a:p>
              <a:p>
                <a:r>
                  <a:rPr lang="en-US" dirty="0" smtClean="0"/>
                  <a:t> It is often useful to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symbolically, as formulas: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:  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:  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Note,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b="0" dirty="0" smtClean="0"/>
                  <a:t> for "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at the next time", sot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b="0" dirty="0" smtClean="0"/>
                  <a:t> can be thought of as representing a set of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The system describe above has one execution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=0, 1, 2, …</m:t>
                    </m:r>
                  </m:oMath>
                </a14:m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2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Inductive Invariant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</p:spPr>
            <p:txBody>
              <a:bodyPr/>
              <a:lstStyle/>
              <a:p>
                <a:r>
                  <a:rPr lang="en-US" dirty="0" smtClean="0"/>
                  <a:t>In a proof by inductive invariant, we prove a safety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according to the following proof rule: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  <a:blipFill rotWithShape="1">
                <a:blip r:embed="rId2"/>
                <a:stretch>
                  <a:fillRect l="-632" t="-3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19400" y="2057400"/>
            <a:ext cx="1634550" cy="1200329"/>
            <a:chOff x="2819400" y="2057400"/>
            <a:chExt cx="163455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819400" y="2057400"/>
                  <a:ext cx="163455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sz="1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1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2057400"/>
                  <a:ext cx="1634550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373"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 bwMode="auto">
            <a:xfrm>
              <a:off x="2971800" y="2895600"/>
              <a:ext cx="1371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8600" y="3657600"/>
                <a:ext cx="8686800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This rule leaves great flexibility in choosing an abstraction (restricted deduction system). We can choose: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ffectLst/>
                  </a:rPr>
                  <a:t>A language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>
                    <a:effectLst/>
                  </a:rPr>
                  <a:t> for expressing the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>
                    <a:effectLst/>
                  </a:rPr>
                  <a:t>A deductive system for proving the three obligations.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657600"/>
                <a:ext cx="8686800" cy="7620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3200" b="-103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85800" y="5791200"/>
            <a:ext cx="7839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Many different choices have been made in practice. We will discuss</a:t>
            </a:r>
          </a:p>
          <a:p>
            <a:r>
              <a:rPr lang="en-US" dirty="0" smtClean="0">
                <a:effectLst/>
              </a:rPr>
              <a:t>a few...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16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Difference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599" y="1764268"/>
                <a:ext cx="6239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all conjunctions of constraints like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764268"/>
                <a:ext cx="623972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8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514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Affine equalities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200400"/>
                <a:ext cx="4909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all conjunctions of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00400"/>
                <a:ext cx="490993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621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8600" y="39624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Houdini (given a fixed finite set of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).</m:t>
                    </m:r>
                  </m:oMath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962400"/>
                <a:ext cx="8686800" cy="457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333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736068"/>
                <a:ext cx="3926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all conjunctions of formulas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736068"/>
                <a:ext cx="392620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932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languages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457200"/>
              </a:xfrm>
            </p:spPr>
            <p:txBody>
              <a:bodyPr/>
              <a:lstStyle/>
              <a:p>
                <a:r>
                  <a:rPr lang="en-US" dirty="0" smtClean="0"/>
                  <a:t>Predicate abstraction </a:t>
                </a:r>
                <a:r>
                  <a:rPr lang="en-US" dirty="0" smtClean="0">
                    <a:effectLst/>
                  </a:rPr>
                  <a:t>(given a fixed finite set of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457200"/>
              </a:xfrm>
              <a:blipFill rotWithShape="1">
                <a:blip r:embed="rId2"/>
                <a:stretch>
                  <a:fillRect l="-632" t="-533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3528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Program invariants (given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effectLst/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/>
                  </a:rPr>
                  <a:t>of data predicates)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352800"/>
                <a:ext cx="8686800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5333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4038600"/>
                <a:ext cx="548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all conjunctions of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𝑝𝑐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𝜙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548855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r="-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1828800"/>
                <a:ext cx="4913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all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Boolean combinations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of formulas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28800"/>
                <a:ext cx="491365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620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0" y="2362200"/>
                <a:ext cx="1751826" cy="425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C00000"/>
                    </a:solidFill>
                  </a:rPr>
                  <a:t>Note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</m:d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62200"/>
                <a:ext cx="1751826" cy="425886"/>
              </a:xfrm>
              <a:prstGeom prst="rect">
                <a:avLst/>
              </a:prstGeom>
              <a:blipFill rotWithShape="1">
                <a:blip r:embed="rId6"/>
                <a:stretch>
                  <a:fillRect l="-313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5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Let's try some abstraction languages on an example...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70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= y = 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while(*)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x++, y++;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while(x != 0)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x--, y--;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(y == 0);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Difference bounds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28600" y="4648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Affine equalities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Houdini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blipFill rotWithShape="1">
                <a:blip r:embed="rId2"/>
                <a:stretch>
                  <a:fillRect l="-632" t="-634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10000" y="2136784"/>
            <a:ext cx="2861232" cy="1520816"/>
            <a:chOff x="4542584" y="2136784"/>
            <a:chExt cx="2861232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42584" y="2136784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6123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42584" y="2424655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6123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42584" y="2712526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612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42584" y="3000397"/>
                  <a:ext cx="286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612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reeform 3"/>
          <p:cNvSpPr/>
          <p:nvPr/>
        </p:nvSpPr>
        <p:spPr>
          <a:xfrm>
            <a:off x="2895600" y="4267200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34254" y="4650719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310654" y="5034238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0" y="2124084"/>
            <a:ext cx="2853473" cy="1520816"/>
            <a:chOff x="4542584" y="2136784"/>
            <a:chExt cx="2853473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28534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00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7" grpId="0" build="p"/>
      <p:bldP spid="13" grpId="0" build="p"/>
      <p:bldP spid="14" grpId="0" build="p"/>
      <p:bldP spid="4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Let's try an even simpler example...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8969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x </a:t>
            </a:r>
            <a:r>
              <a:rPr lang="en-US" sz="1800" dirty="0" smtClean="0">
                <a:effectLst/>
                <a:latin typeface="Courier New" pitchFamily="49" charset="0"/>
              </a:rPr>
              <a:t>= </a:t>
            </a:r>
            <a:r>
              <a:rPr lang="en-US" sz="1800" dirty="0">
                <a:effectLst/>
                <a:latin typeface="Courier New" pitchFamily="49" charset="0"/>
              </a:rPr>
              <a:t>0;</a:t>
            </a: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if(*)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  x++;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else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  x--;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6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assert </a:t>
            </a:r>
            <a:r>
              <a:rPr lang="en-US" sz="1800" dirty="0" smtClean="0">
                <a:effectLst/>
                <a:latin typeface="Courier New" pitchFamily="49" charset="0"/>
              </a:rPr>
              <a:t>(x </a:t>
            </a:r>
            <a:r>
              <a:rPr lang="en-US" sz="1800" dirty="0">
                <a:effectLst/>
                <a:latin typeface="Courier New" pitchFamily="49" charset="0"/>
              </a:rPr>
              <a:t>!</a:t>
            </a:r>
            <a:r>
              <a:rPr lang="en-US" sz="1800" dirty="0" smtClean="0">
                <a:effectLst/>
                <a:latin typeface="Courier New" pitchFamily="49" charset="0"/>
              </a:rPr>
              <a:t>= </a:t>
            </a:r>
            <a:r>
              <a:rPr lang="en-US" sz="1800" dirty="0">
                <a:effectLst/>
                <a:latin typeface="Courier New" pitchFamily="49" charset="0"/>
              </a:rPr>
              <a:t>0);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2498725" y="5345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6497" name="Rectangle 17"/>
          <p:cNvSpPr>
            <a:spLocks noChangeArrowheads="1"/>
          </p:cNvSpPr>
          <p:nvPr/>
        </p:nvSpPr>
        <p:spPr bwMode="auto">
          <a:xfrm>
            <a:off x="228600" y="4267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Difference bounds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28600" y="4648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effectLst/>
                <a:latin typeface="Arial" pitchFamily="34" charset="0"/>
              </a:rPr>
              <a:t>Affine equalities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Houdini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≤0,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≥0}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686800" cy="381000"/>
              </a:xfrm>
              <a:prstGeom prst="rect">
                <a:avLst/>
              </a:prstGeom>
              <a:blipFill rotWithShape="1">
                <a:blip r:embed="rId2"/>
                <a:stretch>
                  <a:fillRect l="-632" t="-6349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810000" y="2136784"/>
            <a:ext cx="3087320" cy="1520816"/>
            <a:chOff x="4542584" y="2136784"/>
            <a:chExt cx="3087320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42584" y="3288268"/>
                  <a:ext cx="30873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≥−1∧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≤1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30873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Freeform 23"/>
          <p:cNvSpPr/>
          <p:nvPr/>
        </p:nvSpPr>
        <p:spPr>
          <a:xfrm>
            <a:off x="5836724" y="5462469"/>
            <a:ext cx="185146" cy="302281"/>
          </a:xfrm>
          <a:custGeom>
            <a:avLst/>
            <a:gdLst>
              <a:gd name="connsiteX0" fmla="*/ 0 w 385408"/>
              <a:gd name="connsiteY0" fmla="*/ 143584 h 302281"/>
              <a:gd name="connsiteX1" fmla="*/ 188925 w 385408"/>
              <a:gd name="connsiteY1" fmla="*/ 302281 h 302281"/>
              <a:gd name="connsiteX2" fmla="*/ 385408 w 385408"/>
              <a:gd name="connsiteY2" fmla="*/ 0 h 30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408" h="302281">
                <a:moveTo>
                  <a:pt x="0" y="143584"/>
                </a:moveTo>
                <a:lnTo>
                  <a:pt x="188925" y="302281"/>
                </a:lnTo>
                <a:lnTo>
                  <a:pt x="385408" y="0"/>
                </a:lnTo>
              </a:path>
            </a:pathLst>
          </a:custGeom>
          <a:ln w="381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618" y="2136784"/>
            <a:ext cx="2056782" cy="1520816"/>
            <a:chOff x="4542584" y="2136784"/>
            <a:chExt cx="2056782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0567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0567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0567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0567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819400" y="4416617"/>
            <a:ext cx="154872" cy="152400"/>
            <a:chOff x="7923564" y="3581400"/>
            <a:chExt cx="154872" cy="1524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2590800" y="4800600"/>
            <a:ext cx="154872" cy="152400"/>
            <a:chOff x="7923564" y="3581400"/>
            <a:chExt cx="154872" cy="152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4343400" y="5184583"/>
            <a:ext cx="154872" cy="152400"/>
            <a:chOff x="7923564" y="3581400"/>
            <a:chExt cx="154872" cy="152400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7923564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7924800" y="3581400"/>
              <a:ext cx="153636" cy="152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3810000" y="2133600"/>
            <a:ext cx="2850076" cy="1520816"/>
            <a:chOff x="4542584" y="2136784"/>
            <a:chExt cx="2850076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𝑡𝑟𝑢𝑒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1943481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228600" y="5410200"/>
                <a:ext cx="8686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en-US" dirty="0" smtClean="0">
                    <a:effectLst/>
                    <a:latin typeface="Arial" pitchFamily="34" charset="0"/>
                  </a:rPr>
                  <a:t>Predicate abstraction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𝑃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={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≤0,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/>
                      </a:rPr>
                      <m:t>≥0}</m:t>
                    </m:r>
                  </m:oMath>
                </a14:m>
                <a:endParaRPr lang="en-US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10200"/>
                <a:ext cx="8686800" cy="381000"/>
              </a:xfrm>
              <a:prstGeom prst="rect">
                <a:avLst/>
              </a:prstGeom>
              <a:blipFill rotWithShape="1">
                <a:blip r:embed="rId18"/>
                <a:stretch>
                  <a:fillRect l="-632" t="-6452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3810000" y="2133600"/>
            <a:ext cx="3315203" cy="1520816"/>
            <a:chOff x="4542584" y="2136784"/>
            <a:chExt cx="3315203" cy="1520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136784"/>
                  <a:ext cx="285007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424655"/>
                  <a:ext cx="2850076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2712526"/>
                  <a:ext cx="285007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𝑝𝑐</m:t>
                          </m:r>
                          <m:r>
                            <a:rPr lang="en-US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≥0∧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≤0</m:t>
                      </m:r>
                    </m:oMath>
                  </a14:m>
                  <a:r>
                    <a:rPr lang="en-US" sz="18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000397"/>
                  <a:ext cx="2850076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542584" y="3288268"/>
                  <a:ext cx="33152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𝑝𝑐</m:t>
                            </m:r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⇒¬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≤0∨¬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1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2584" y="3288268"/>
                  <a:ext cx="3315203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0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  <p:bldP spid="276484" grpId="0"/>
      <p:bldP spid="276497" grpId="0" build="p"/>
      <p:bldP spid="13" grpId="0" build="p"/>
      <p:bldP spid="14" grpId="0" build="p"/>
      <p:bldP spid="24" grpId="0" animBg="1"/>
      <p:bldP spid="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r>
              <a:rPr lang="en-US" dirty="0" smtClean="0"/>
              <a:t>Up to now, we have implicitly assumed we have an oracle that can prove any valid formulas of the forms: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7695" y="2057400"/>
                <a:ext cx="13565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95" y="2057400"/>
                <a:ext cx="1356590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276600"/>
                <a:ext cx="86868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Thus, any valid inductive invariant can be proved. However, these proofs may be very costly, especially the consecution 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effectLst/>
                  </a:rPr>
                  <a:t>. Moreover we may have to test a large number of candidates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>
                    <a:effectLst/>
                  </a:rPr>
                  <a:t>.</a:t>
                </a:r>
              </a:p>
              <a:p>
                <a:r>
                  <a:rPr lang="en-US" dirty="0" smtClean="0">
                    <a:effectLst/>
                  </a:rPr>
                  <a:t>For this reason, we may choose to use a more restricted deduction system. We will consider two cases of this idea:</a:t>
                </a:r>
              </a:p>
              <a:p>
                <a:pPr lvl="1"/>
                <a:r>
                  <a:rPr lang="en-US" dirty="0" smtClean="0">
                    <a:effectLst/>
                  </a:rPr>
                  <a:t>Localization abstraction</a:t>
                </a:r>
              </a:p>
              <a:p>
                <a:pPr lvl="1"/>
                <a:r>
                  <a:rPr lang="en-US" dirty="0" smtClean="0">
                    <a:effectLst/>
                  </a:rPr>
                  <a:t>The Boolean Programs abstraction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276600"/>
                <a:ext cx="8686800" cy="1066800"/>
              </a:xfrm>
              <a:prstGeom prst="rect">
                <a:avLst/>
              </a:prstGeom>
              <a:blipFill rotWithShape="1">
                <a:blip r:embed="rId3"/>
                <a:stretch>
                  <a:fillRect l="-632" t="-2286" r="-1404" b="-1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3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Checking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7010400" y="1865313"/>
            <a:ext cx="60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yes!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7070725" y="35417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no!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6172200" y="2216150"/>
            <a:ext cx="685800" cy="60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6248400" y="3352800"/>
            <a:ext cx="60960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>
            <a:off x="70088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>
            <a:off x="73136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>
            <a:off x="7618413" y="39687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8" name="Freeform 28"/>
          <p:cNvSpPr>
            <a:spLocks/>
          </p:cNvSpPr>
          <p:nvPr/>
        </p:nvSpPr>
        <p:spPr bwMode="auto">
          <a:xfrm>
            <a:off x="6780213" y="4044950"/>
            <a:ext cx="1144587" cy="230188"/>
          </a:xfrm>
          <a:custGeom>
            <a:avLst/>
            <a:gdLst>
              <a:gd name="T0" fmla="*/ 0 w 721"/>
              <a:gd name="T1" fmla="*/ 144 h 145"/>
              <a:gd name="T2" fmla="*/ 384 w 721"/>
              <a:gd name="T3" fmla="*/ 144 h 145"/>
              <a:gd name="T4" fmla="*/ 432 w 721"/>
              <a:gd name="T5" fmla="*/ 0 h 145"/>
              <a:gd name="T6" fmla="*/ 720 w 721"/>
              <a:gd name="T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145">
                <a:moveTo>
                  <a:pt x="0" y="144"/>
                </a:moveTo>
                <a:lnTo>
                  <a:pt x="384" y="144"/>
                </a:lnTo>
                <a:lnTo>
                  <a:pt x="432" y="0"/>
                </a:lnTo>
                <a:lnTo>
                  <a:pt x="72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89" name="Freeform 29"/>
          <p:cNvSpPr>
            <a:spLocks/>
          </p:cNvSpPr>
          <p:nvPr/>
        </p:nvSpPr>
        <p:spPr bwMode="auto">
          <a:xfrm>
            <a:off x="6780213" y="4502150"/>
            <a:ext cx="1144587" cy="230188"/>
          </a:xfrm>
          <a:custGeom>
            <a:avLst/>
            <a:gdLst>
              <a:gd name="T0" fmla="*/ 0 w 721"/>
              <a:gd name="T1" fmla="*/ 0 h 145"/>
              <a:gd name="T2" fmla="*/ 240 w 721"/>
              <a:gd name="T3" fmla="*/ 0 h 145"/>
              <a:gd name="T4" fmla="*/ 288 w 721"/>
              <a:gd name="T5" fmla="*/ 144 h 145"/>
              <a:gd name="T6" fmla="*/ 720 w 721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1" h="145">
                <a:moveTo>
                  <a:pt x="0" y="0"/>
                </a:moveTo>
                <a:lnTo>
                  <a:pt x="240" y="0"/>
                </a:lnTo>
                <a:lnTo>
                  <a:pt x="288" y="144"/>
                </a:lnTo>
                <a:lnTo>
                  <a:pt x="7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390" name="Rectangle 30"/>
          <p:cNvSpPr>
            <a:spLocks noChangeArrowheads="1"/>
          </p:cNvSpPr>
          <p:nvPr/>
        </p:nvSpPr>
        <p:spPr bwMode="auto">
          <a:xfrm>
            <a:off x="6384925" y="3998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p</a:t>
            </a:r>
          </a:p>
        </p:txBody>
      </p:sp>
      <p:sp>
        <p:nvSpPr>
          <p:cNvPr id="399391" name="Rectangle 31"/>
          <p:cNvSpPr>
            <a:spLocks noChangeArrowheads="1"/>
          </p:cNvSpPr>
          <p:nvPr/>
        </p:nvSpPr>
        <p:spPr bwMode="auto">
          <a:xfrm>
            <a:off x="6384925" y="43799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effectLst/>
                <a:latin typeface="Arial Narrow" pitchFamily="34" charset="0"/>
              </a:rPr>
              <a:t>q</a:t>
            </a:r>
          </a:p>
        </p:txBody>
      </p:sp>
      <p:grpSp>
        <p:nvGrpSpPr>
          <p:cNvPr id="399400" name="Group 40"/>
          <p:cNvGrpSpPr>
            <a:grpSpLocks/>
          </p:cNvGrpSpPr>
          <p:nvPr/>
        </p:nvGrpSpPr>
        <p:grpSpPr bwMode="auto">
          <a:xfrm>
            <a:off x="3810000" y="2292350"/>
            <a:ext cx="2212975" cy="1212850"/>
            <a:chOff x="2400" y="1444"/>
            <a:chExt cx="1394" cy="764"/>
          </a:xfrm>
        </p:grpSpPr>
        <p:sp>
          <p:nvSpPr>
            <p:cNvPr id="399381" name="Line 21"/>
            <p:cNvSpPr>
              <a:spLocks noChangeShapeType="1"/>
            </p:cNvSpPr>
            <p:nvPr/>
          </p:nvSpPr>
          <p:spPr bwMode="auto">
            <a:xfrm>
              <a:off x="2400" y="1444"/>
              <a:ext cx="528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82" name="Line 22"/>
            <p:cNvSpPr>
              <a:spLocks noChangeShapeType="1"/>
            </p:cNvSpPr>
            <p:nvPr/>
          </p:nvSpPr>
          <p:spPr bwMode="auto">
            <a:xfrm flipV="1">
              <a:off x="2400" y="1920"/>
              <a:ext cx="52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92" name="Rectangle 32"/>
            <p:cNvSpPr>
              <a:spLocks noChangeArrowheads="1"/>
            </p:cNvSpPr>
            <p:nvPr/>
          </p:nvSpPr>
          <p:spPr bwMode="auto">
            <a:xfrm>
              <a:off x="3076" y="1676"/>
              <a:ext cx="718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Model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Checker</a:t>
              </a:r>
            </a:p>
          </p:txBody>
        </p:sp>
      </p:grpSp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1066800" y="3670300"/>
            <a:ext cx="3194050" cy="1358900"/>
            <a:chOff x="672" y="2312"/>
            <a:chExt cx="2012" cy="856"/>
          </a:xfrm>
        </p:grpSpPr>
        <p:sp>
          <p:nvSpPr>
            <p:cNvPr id="399371" name="Rectangle 11"/>
            <p:cNvSpPr>
              <a:spLocks noChangeArrowheads="1"/>
            </p:cNvSpPr>
            <p:nvPr/>
          </p:nvSpPr>
          <p:spPr bwMode="auto">
            <a:xfrm>
              <a:off x="1636" y="2312"/>
              <a:ext cx="1048" cy="856"/>
            </a:xfrm>
            <a:prstGeom prst="rect">
              <a:avLst/>
            </a:prstGeom>
            <a:gradFill rotWithShape="0">
              <a:gsLst>
                <a:gs pos="0">
                  <a:srgbClr val="00B7A5">
                    <a:gamma/>
                    <a:tint val="89804"/>
                    <a:invGamma/>
                  </a:srgbClr>
                </a:gs>
                <a:gs pos="50000">
                  <a:srgbClr val="00B7A5"/>
                </a:gs>
                <a:gs pos="100000">
                  <a:srgbClr val="00B7A5">
                    <a:gamma/>
                    <a:tint val="89804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2" name="Oval 12"/>
            <p:cNvSpPr>
              <a:spLocks noChangeArrowheads="1"/>
            </p:cNvSpPr>
            <p:nvPr/>
          </p:nvSpPr>
          <p:spPr bwMode="auto">
            <a:xfrm>
              <a:off x="1780" y="250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3" name="Oval 13"/>
            <p:cNvSpPr>
              <a:spLocks noChangeArrowheads="1"/>
            </p:cNvSpPr>
            <p:nvPr/>
          </p:nvSpPr>
          <p:spPr bwMode="auto">
            <a:xfrm>
              <a:off x="2308" y="2504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4" name="Line 14"/>
            <p:cNvSpPr>
              <a:spLocks noChangeShapeType="1"/>
            </p:cNvSpPr>
            <p:nvPr/>
          </p:nvSpPr>
          <p:spPr bwMode="auto">
            <a:xfrm>
              <a:off x="1968" y="259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5" name="Oval 15"/>
            <p:cNvSpPr>
              <a:spLocks noChangeArrowheads="1"/>
            </p:cNvSpPr>
            <p:nvPr/>
          </p:nvSpPr>
          <p:spPr bwMode="auto">
            <a:xfrm>
              <a:off x="2068" y="288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6" name="Line 16"/>
            <p:cNvSpPr>
              <a:spLocks noChangeShapeType="1"/>
            </p:cNvSpPr>
            <p:nvPr/>
          </p:nvSpPr>
          <p:spPr bwMode="auto">
            <a:xfrm flipH="1">
              <a:off x="2208" y="2692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7" name="Arc 17"/>
            <p:cNvSpPr>
              <a:spLocks/>
            </p:cNvSpPr>
            <p:nvPr/>
          </p:nvSpPr>
          <p:spPr bwMode="auto">
            <a:xfrm>
              <a:off x="1825" y="2692"/>
              <a:ext cx="248" cy="28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2322 w 22322"/>
                <a:gd name="T1" fmla="*/ 21588 h 21600"/>
                <a:gd name="T2" fmla="*/ 0 w 22322"/>
                <a:gd name="T3" fmla="*/ 0 h 21600"/>
                <a:gd name="T4" fmla="*/ 21600 w 2232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2" h="21600" fill="none" extrusionOk="0">
                  <a:moveTo>
                    <a:pt x="22321" y="21587"/>
                  </a:moveTo>
                  <a:cubicBezTo>
                    <a:pt x="22081" y="21595"/>
                    <a:pt x="2184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2322" h="21600" stroke="0" extrusionOk="0">
                  <a:moveTo>
                    <a:pt x="22321" y="21587"/>
                  </a:moveTo>
                  <a:cubicBezTo>
                    <a:pt x="22081" y="21595"/>
                    <a:pt x="21840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99378" name="Arc 18"/>
            <p:cNvSpPr>
              <a:spLocks/>
            </p:cNvSpPr>
            <p:nvPr/>
          </p:nvSpPr>
          <p:spPr bwMode="auto">
            <a:xfrm>
              <a:off x="1834" y="2675"/>
              <a:ext cx="280" cy="257"/>
            </a:xfrm>
            <a:custGeom>
              <a:avLst/>
              <a:gdLst>
                <a:gd name="G0" fmla="+- 0 0 0"/>
                <a:gd name="G1" fmla="+- 19267 0 0"/>
                <a:gd name="G2" fmla="+- 21600 0 0"/>
                <a:gd name="T0" fmla="*/ 9765 w 21380"/>
                <a:gd name="T1" fmla="*/ 0 h 19267"/>
                <a:gd name="T2" fmla="*/ 21380 w 21380"/>
                <a:gd name="T3" fmla="*/ 16191 h 19267"/>
                <a:gd name="T4" fmla="*/ 0 w 21380"/>
                <a:gd name="T5" fmla="*/ 19267 h 19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0" h="19267" fill="none" extrusionOk="0">
                  <a:moveTo>
                    <a:pt x="9764" y="0"/>
                  </a:moveTo>
                  <a:cubicBezTo>
                    <a:pt x="16043" y="3182"/>
                    <a:pt x="20377" y="9223"/>
                    <a:pt x="21379" y="16191"/>
                  </a:cubicBezTo>
                </a:path>
                <a:path w="21380" h="19267" stroke="0" extrusionOk="0">
                  <a:moveTo>
                    <a:pt x="9764" y="0"/>
                  </a:moveTo>
                  <a:cubicBezTo>
                    <a:pt x="16043" y="3182"/>
                    <a:pt x="20377" y="9223"/>
                    <a:pt x="21379" y="16191"/>
                  </a:cubicBezTo>
                  <a:lnTo>
                    <a:pt x="0" y="1926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6" name="Rectangle 19"/>
            <p:cNvSpPr>
              <a:spLocks noChangeArrowheads="1"/>
            </p:cNvSpPr>
            <p:nvPr/>
          </p:nvSpPr>
          <p:spPr bwMode="auto">
            <a:xfrm>
              <a:off x="2439" y="232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p</a:t>
              </a:r>
            </a:p>
          </p:txBody>
        </p:sp>
        <p:sp>
          <p:nvSpPr>
            <p:cNvPr id="4127" name="Rectangle 20"/>
            <p:cNvSpPr>
              <a:spLocks noChangeArrowheads="1"/>
            </p:cNvSpPr>
            <p:nvPr/>
          </p:nvSpPr>
          <p:spPr bwMode="auto">
            <a:xfrm>
              <a:off x="2295" y="285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q</a:t>
              </a:r>
            </a:p>
          </p:txBody>
        </p:sp>
        <p:sp>
          <p:nvSpPr>
            <p:cNvPr id="399394" name="Text Box 34"/>
            <p:cNvSpPr txBox="1">
              <a:spLocks noChangeArrowheads="1"/>
            </p:cNvSpPr>
            <p:nvPr/>
          </p:nvSpPr>
          <p:spPr bwMode="auto">
            <a:xfrm>
              <a:off x="672" y="2544"/>
              <a:ext cx="64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System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Model</a:t>
              </a:r>
            </a:p>
          </p:txBody>
        </p:sp>
      </p:grpSp>
      <p:grpSp>
        <p:nvGrpSpPr>
          <p:cNvPr id="399399" name="Group 39"/>
          <p:cNvGrpSpPr>
            <a:grpSpLocks/>
          </p:cNvGrpSpPr>
          <p:nvPr/>
        </p:nvGrpSpPr>
        <p:grpSpPr bwMode="auto">
          <a:xfrm>
            <a:off x="609600" y="1524000"/>
            <a:ext cx="4032250" cy="701675"/>
            <a:chOff x="384" y="960"/>
            <a:chExt cx="2540" cy="442"/>
          </a:xfrm>
        </p:grpSpPr>
        <p:sp>
          <p:nvSpPr>
            <p:cNvPr id="399367" name="Oval 7"/>
            <p:cNvSpPr>
              <a:spLocks noChangeArrowheads="1"/>
            </p:cNvSpPr>
            <p:nvPr/>
          </p:nvSpPr>
          <p:spPr bwMode="auto">
            <a:xfrm>
              <a:off x="1584" y="964"/>
              <a:ext cx="1340" cy="3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16" name="Rectangle 8"/>
            <p:cNvSpPr>
              <a:spLocks noChangeArrowheads="1"/>
            </p:cNvSpPr>
            <p:nvPr/>
          </p:nvSpPr>
          <p:spPr bwMode="auto">
            <a:xfrm>
              <a:off x="1815" y="1031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G(p </a:t>
              </a:r>
              <a:r>
                <a:rPr lang="en-US" b="1">
                  <a:solidFill>
                    <a:schemeClr val="tx1"/>
                  </a:solidFill>
                  <a:effectLst/>
                  <a:latin typeface="cmsy10" pitchFamily="34" charset="0"/>
                </a:rPr>
                <a:t>)</a:t>
              </a:r>
              <a:r>
                <a:rPr lang="en-US" b="1">
                  <a:solidFill>
                    <a:schemeClr val="tx1"/>
                  </a:solidFill>
                  <a:effectLst/>
                  <a:latin typeface="Arial Narrow" pitchFamily="34" charset="0"/>
                </a:rPr>
                <a:t> F q)</a:t>
              </a:r>
            </a:p>
          </p:txBody>
        </p:sp>
        <p:sp>
          <p:nvSpPr>
            <p:cNvPr id="399395" name="Text Box 35"/>
            <p:cNvSpPr txBox="1">
              <a:spLocks noChangeArrowheads="1"/>
            </p:cNvSpPr>
            <p:nvPr/>
          </p:nvSpPr>
          <p:spPr bwMode="auto">
            <a:xfrm>
              <a:off x="384" y="960"/>
              <a:ext cx="10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Logical</a:t>
              </a:r>
            </a:p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Specification</a:t>
              </a:r>
            </a:p>
          </p:txBody>
        </p:sp>
      </p:grp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6181725" y="4964113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Counterexample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62025" y="5649913"/>
            <a:ext cx="703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great advantage of model checking is the ability to produce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behavioral counterexamples to explain what is going wrong.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9" grpId="0"/>
      <p:bldP spid="399370" grpId="0"/>
      <p:bldP spid="399390" grpId="0"/>
      <p:bldP spid="399391" grpId="0"/>
      <p:bldP spid="399396" grpId="0"/>
      <p:bldP spid="3993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abstraction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447800"/>
              </a:xfrm>
            </p:spPr>
            <p:txBody>
              <a:bodyPr/>
              <a:lstStyle/>
              <a:p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fact about some system component.</a:t>
                </a:r>
              </a:p>
              <a:p>
                <a:r>
                  <a:rPr lang="en-US" dirty="0" smtClean="0"/>
                  <a:t>We choose some subset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's that are considered relevant, and allow ourselves any valid facts of the form: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447800"/>
              </a:xfrm>
              <a:blipFill rotWithShape="1">
                <a:blip r:embed="rId2"/>
                <a:stretch>
                  <a:fillRect l="-632" t="-1688" b="-2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228600" y="3505200"/>
                <a:ext cx="8686800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>
                    <a:effectLst/>
                  </a:rPr>
                  <a:t>By restricting our </a:t>
                </a:r>
                <a:r>
                  <a:rPr lang="en-US" dirty="0" err="1" smtClean="0">
                    <a:effectLst/>
                  </a:rPr>
                  <a:t>prover</a:t>
                </a:r>
                <a:r>
                  <a:rPr lang="en-US" dirty="0" smtClean="0">
                    <a:effectLst/>
                  </a:rPr>
                  <a:t> to use only a subset of the available deductions, we reduce the space of proofs and make the proof search easier. </a:t>
                </a:r>
              </a:p>
              <a:p>
                <a:r>
                  <a:rPr lang="en-US" dirty="0" smtClean="0">
                    <a:effectLst/>
                  </a:rPr>
                  <a:t>If the proof fails, we may add components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effectLst/>
                            <a:latin typeface="Cambria Math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>
                    <a:effectLst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05200"/>
                <a:ext cx="8686800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2667" b="-6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7695" y="2819400"/>
                <a:ext cx="135658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695" y="2819400"/>
                <a:ext cx="1356589" cy="376770"/>
              </a:xfrm>
              <a:prstGeom prst="rect">
                <a:avLst/>
              </a:prstGeom>
              <a:blipFill rotWithShape="1">
                <a:blip r:embed="rId5"/>
                <a:stretch>
                  <a:fillRect t="-163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8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4038600"/>
            <a:ext cx="7772400" cy="2514600"/>
            <a:chOff x="762000" y="4038600"/>
            <a:chExt cx="7772400" cy="25146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762000" y="4038600"/>
              <a:ext cx="7772400" cy="2514600"/>
            </a:xfrm>
            <a:prstGeom prst="rect">
              <a:avLst/>
            </a:prstGeom>
            <a:solidFill>
              <a:srgbClr val="81FF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7863" y="4095690"/>
              <a:ext cx="118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Example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Programs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</p:spPr>
            <p:txBody>
              <a:bodyPr/>
              <a:lstStyle/>
              <a:p>
                <a:r>
                  <a:rPr lang="en-US" dirty="0" smtClean="0"/>
                  <a:t>Another way to restrict deductions is to reduce the space of conclusions.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Boolean programs</a:t>
                </a:r>
                <a:r>
                  <a:rPr lang="en-US" dirty="0" smtClean="0"/>
                  <a:t> abstraction (as in SLAM) uses the same language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as predicate abstraction, but restricts deductions to the form: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1219200"/>
              </a:xfrm>
              <a:blipFill rotWithShape="1">
                <a:blip r:embed="rId8"/>
                <a:stretch>
                  <a:fillRect l="-632" t="-2000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590800" y="2590800"/>
            <a:ext cx="5094080" cy="646331"/>
            <a:chOff x="2590800" y="2590800"/>
            <a:chExt cx="5094080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590800" y="2590800"/>
                  <a:ext cx="15565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𝜙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∧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800" b="0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90800"/>
                  <a:ext cx="155651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743241" y="2721348"/>
                  <a:ext cx="29416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/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</m:oMath>
                  </a14:m>
                  <a:r>
                    <a:rPr lang="en-US" dirty="0" smtClean="0"/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241" y="2721348"/>
                  <a:ext cx="294163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77" t="-6061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3332500" y="3516868"/>
            <a:ext cx="550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A Boolean program is defined by a set of such facts.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44377" y="4800600"/>
            <a:ext cx="28969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1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err="1" smtClean="0">
                <a:effectLst/>
                <a:latin typeface="Courier New" pitchFamily="49" charset="0"/>
              </a:rPr>
              <a:t>int</a:t>
            </a:r>
            <a:r>
              <a:rPr lang="en-US" sz="1800" dirty="0" smtClean="0">
                <a:effectLst/>
                <a:latin typeface="Courier New" pitchFamily="49" charset="0"/>
              </a:rPr>
              <a:t> x = *;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2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if(x &gt; 0){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3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 </a:t>
            </a:r>
            <a:r>
              <a:rPr lang="en-US" sz="1800" dirty="0" smtClean="0">
                <a:effectLst/>
                <a:latin typeface="Courier New" pitchFamily="49" charset="0"/>
              </a:rPr>
              <a:t>x--;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4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 assert(x &gt;= 0);</a:t>
            </a:r>
            <a:endParaRPr lang="en-US" sz="1800" dirty="0">
              <a:effectLst/>
              <a:latin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l</a:t>
            </a:r>
            <a:r>
              <a:rPr lang="en-US" sz="1800" baseline="-25000" dirty="0">
                <a:solidFill>
                  <a:srgbClr val="006600"/>
                </a:solidFill>
                <a:effectLst/>
                <a:latin typeface="Courier New" pitchFamily="49" charset="0"/>
              </a:rPr>
              <a:t>5</a:t>
            </a:r>
            <a:r>
              <a:rPr lang="en-US" sz="1800" dirty="0">
                <a:solidFill>
                  <a:srgbClr val="006600"/>
                </a:solidFill>
                <a:effectLst/>
                <a:latin typeface="Courier New" pitchFamily="49" charset="0"/>
              </a:rPr>
              <a:t>:</a:t>
            </a:r>
            <a:r>
              <a:rPr lang="en-US" sz="1800" dirty="0">
                <a:effectLst/>
                <a:latin typeface="Courier New" pitchFamily="49" charset="0"/>
              </a:rPr>
              <a:t> </a:t>
            </a:r>
            <a:r>
              <a:rPr lang="en-US" sz="1800" dirty="0" smtClean="0">
                <a:effectLst/>
                <a:latin typeface="Courier New" pitchFamily="49" charset="0"/>
              </a:rPr>
              <a:t>}</a:t>
            </a:r>
            <a:endParaRPr lang="en-US" sz="1800" dirty="0">
              <a:effectLst/>
              <a:latin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1324" y="5300702"/>
                <a:ext cx="2051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24" y="5300702"/>
                <a:ext cx="205120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41324" y="5626100"/>
                <a:ext cx="285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&gt;0∨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324" y="5626100"/>
                <a:ext cx="28500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90777" y="5702300"/>
            <a:ext cx="2667000" cy="293132"/>
            <a:chOff x="3733800" y="5486400"/>
            <a:chExt cx="2667000" cy="293132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3733800" y="5486400"/>
              <a:ext cx="2667000" cy="293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 flipV="1">
              <a:off x="3733800" y="5486400"/>
              <a:ext cx="2667000" cy="2931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74811" y="4191000"/>
                <a:ext cx="2607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=0,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&gt;0}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11" y="4191000"/>
                <a:ext cx="260718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570" t="-7692" r="-1168" b="-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35719" y="4933262"/>
            <a:ext cx="65101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practice, we may add some disjunctions to our set</a:t>
            </a:r>
          </a:p>
          <a:p>
            <a:r>
              <a:rPr lang="en-US" dirty="0" smtClean="0"/>
              <a:t>of allowed deductions, to avoid adding more predicates.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language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for expressing invariants, and a deduction system for proving them, how do we find a provable inductive invariant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dirty="0" smtClean="0"/>
                  <a:t> that proves a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Abstract interpretation</a:t>
                </a:r>
              </a:p>
              <a:p>
                <a:pPr lvl="1"/>
                <a:r>
                  <a:rPr lang="en-US" dirty="0" smtClean="0"/>
                  <a:t>Iteratively constructs the </a:t>
                </a:r>
                <a:r>
                  <a:rPr lang="en-US" i="1" dirty="0" smtClean="0"/>
                  <a:t>strongest</a:t>
                </a:r>
                <a:r>
                  <a:rPr lang="en-US" dirty="0" smtClean="0"/>
                  <a:t> provable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Constraint-based methods</a:t>
                </a:r>
              </a:p>
              <a:p>
                <a:pPr lvl="1"/>
                <a:r>
                  <a:rPr lang="en-US" dirty="0" smtClean="0"/>
                  <a:t>Set up constraint system defining valid induction proofs</a:t>
                </a:r>
              </a:p>
              <a:p>
                <a:pPr lvl="1"/>
                <a:r>
                  <a:rPr lang="en-US" dirty="0" smtClean="0"/>
                  <a:t>Solve using a constraint solver</a:t>
                </a:r>
              </a:p>
              <a:p>
                <a:pPr lvl="1"/>
                <a:r>
                  <a:rPr lang="en-US" dirty="0" smtClean="0"/>
                  <a:t>For example, abstract using linear inequalities and summation rule.</a:t>
                </a:r>
              </a:p>
              <a:p>
                <a:r>
                  <a:rPr lang="en-US" dirty="0" smtClean="0"/>
                  <a:t>Craig interpolation</a:t>
                </a:r>
              </a:p>
              <a:p>
                <a:pPr lvl="1"/>
                <a:r>
                  <a:rPr lang="en-US" dirty="0" smtClean="0"/>
                  <a:t>Generalize the proofs of bounded behaviors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2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5800" y="5638800"/>
            <a:ext cx="758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making the space of proofs smaller will make the proof</a:t>
            </a:r>
          </a:p>
          <a:p>
            <a:r>
              <a:rPr lang="en-US" dirty="0" smtClean="0"/>
              <a:t>search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200400"/>
          </a:xfrm>
        </p:spPr>
        <p:txBody>
          <a:bodyPr/>
          <a:lstStyle/>
          <a:p>
            <a:r>
              <a:rPr lang="en-US" dirty="0" smtClean="0"/>
              <a:t>The key to proving a property with abstraction is to choose a small space of deductions that are </a:t>
            </a:r>
            <a:r>
              <a:rPr lang="en-US" i="1" dirty="0" smtClean="0"/>
              <a:t>relevant</a:t>
            </a:r>
            <a:r>
              <a:rPr lang="en-US" dirty="0" smtClean="0"/>
              <a:t> to the property.</a:t>
            </a:r>
          </a:p>
          <a:p>
            <a:r>
              <a:rPr lang="en-US" dirty="0" smtClean="0"/>
              <a:t>How do we choose...</a:t>
            </a:r>
          </a:p>
          <a:p>
            <a:pPr lvl="1"/>
            <a:r>
              <a:rPr lang="en-US" dirty="0" smtClean="0"/>
              <a:t>Predicates for predicate abstraction?</a:t>
            </a:r>
          </a:p>
          <a:p>
            <a:pPr lvl="1"/>
            <a:r>
              <a:rPr lang="en-US" dirty="0" smtClean="0"/>
              <a:t>System components for localization?</a:t>
            </a:r>
          </a:p>
          <a:p>
            <a:pPr lvl="1"/>
            <a:r>
              <a:rPr lang="en-US" dirty="0" smtClean="0"/>
              <a:t>Disjunctions for Boolean programs?</a:t>
            </a:r>
          </a:p>
          <a:p>
            <a:r>
              <a:rPr lang="en-US" dirty="0" smtClean="0"/>
              <a:t>In the section on relevance, we will observe that deductions that are relevant to particular cases tend to be relevant in general. This gives us a methodology of </a:t>
            </a:r>
            <a:r>
              <a:rPr lang="en-US" i="1" dirty="0" smtClean="0"/>
              <a:t>abstraction refinement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7377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section: how to decompose big verification problems</a:t>
            </a:r>
          </a:p>
          <a:p>
            <a:r>
              <a:rPr lang="en-US" dirty="0" smtClean="0"/>
              <a:t>into small problems that can be proved with simple abstractions.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Decomposition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6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decomposition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goal in proof decomposition is to reduce proof of a deep property of a complex system to proofs of shallow lemmas that can be proved with simple abstractions.</a:t>
            </a:r>
          </a:p>
          <a:p>
            <a:pPr eaLnBrk="1" hangingPunct="1"/>
            <a:r>
              <a:rPr lang="en-US" dirty="0" smtClean="0"/>
              <a:t>We will consider some basic strategies for decomposing a proof, and consider how they might affect the abstractions we need.</a:t>
            </a:r>
          </a:p>
          <a:p>
            <a:pPr eaLnBrk="1" hangingPunct="1"/>
            <a:r>
              <a:rPr lang="en-US" dirty="0" smtClean="0"/>
              <a:t>We consider two basic categories of decomposition:</a:t>
            </a:r>
          </a:p>
          <a:p>
            <a:pPr lvl="1" eaLnBrk="1" hangingPunct="1"/>
            <a:r>
              <a:rPr lang="en-US" dirty="0" smtClean="0"/>
              <a:t>Non-temporal: reasoning about system states</a:t>
            </a:r>
          </a:p>
          <a:p>
            <a:pPr lvl="1" eaLnBrk="1" hangingPunct="1"/>
            <a:r>
              <a:rPr lang="en-US" dirty="0" smtClean="0"/>
              <a:t>Temporal: reasoning about sequences of states</a:t>
            </a:r>
          </a:p>
          <a:p>
            <a:pPr eaLnBrk="1" hangingPunct="1"/>
            <a:r>
              <a:rPr lang="en-US" dirty="0" smtClean="0"/>
              <a:t>As we go along, we’ll look at a system called Cadence SMV that implements these proof decompositions, and corresponding abstractions.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Cadence SMV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declarations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287649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Variables and assignments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62909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Temporal assertions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89962"/>
            <a:ext cx="6032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0..2;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MyArray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of {0,1};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409890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 :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(v) := 0;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next(v) := 1 - v;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714690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0,1,0,1,0,...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314890"/>
            <a:ext cx="341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 : assert G (v &lt; 2);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172200"/>
            <a:ext cx="725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SMV can automatically verify this assertion by model checking.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splitting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The simplest way to breakdown a proof is by cases: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28800" y="1752600"/>
            <a:ext cx="1077731" cy="978932"/>
            <a:chOff x="1828800" y="1752600"/>
            <a:chExt cx="1077731" cy="978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828800" y="1752600"/>
                  <a:ext cx="1077731" cy="646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 smtClean="0">
                      <a:latin typeface="Arial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</m:oMath>
                  </a14:m>
                  <a:endParaRPr lang="en-US" sz="1800" dirty="0">
                    <a:latin typeface="Arial" pitchFamily="34" charset="0"/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52600"/>
                  <a:ext cx="1077731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 bwMode="auto">
            <a:xfrm>
              <a:off x="1905000" y="2438400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28800" y="2362200"/>
                  <a:ext cx="50905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 smtClean="0">
                      <a:latin typeface="Arial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</m:oMath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362200"/>
                  <a:ext cx="50905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19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3048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Here is a </a:t>
            </a:r>
            <a:r>
              <a:rPr lang="en-US" i="1" dirty="0" smtClean="0"/>
              <a:t>tempora</a:t>
            </a:r>
            <a:r>
              <a:rPr lang="en-US" dirty="0" smtClean="0"/>
              <a:t>l version of case splitting: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28800" y="3744913"/>
            <a:ext cx="1490216" cy="978932"/>
            <a:chOff x="1828800" y="3744913"/>
            <a:chExt cx="1490216" cy="978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28800" y="3744913"/>
                  <a:ext cx="1490216" cy="646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 smtClean="0">
                      <a:latin typeface="Arial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Arial" pitchFamily="34" charset="0"/>
                    </a:rPr>
                    <a:t> </a:t>
                  </a:r>
                </a:p>
                <a:p>
                  <a:pPr>
                    <a:defRPr/>
                  </a:pPr>
                  <a:r>
                    <a:rPr lang="en-US" sz="1800" dirty="0">
                      <a:latin typeface="Arial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r>
                        <a:rPr lang="en-US" sz="1800" b="0" i="1" smtClean="0">
                          <a:latin typeface="Cambria Math"/>
                        </a:rPr>
                        <m:t>(¬</m:t>
                      </m:r>
                      <m:r>
                        <a:rPr lang="en-US" sz="1800" b="0" i="1" smtClean="0"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latin typeface="Cambria Math"/>
                        </a:rPr>
                        <m:t>⇒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744913"/>
                  <a:ext cx="1490216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459" b="-12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>
              <a:off x="1905000" y="4430713"/>
              <a:ext cx="838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28800" y="4354513"/>
                  <a:ext cx="716350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 smtClean="0">
                      <a:latin typeface="Arial" pitchFamily="34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</m:oMath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4354513"/>
                  <a:ext cx="7163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847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11"/>
          <p:cNvSpPr/>
          <p:nvPr/>
        </p:nvSpPr>
        <p:spPr>
          <a:xfrm>
            <a:off x="6469063" y="4594225"/>
            <a:ext cx="876300" cy="566738"/>
          </a:xfrm>
          <a:custGeom>
            <a:avLst/>
            <a:gdLst>
              <a:gd name="connsiteX0" fmla="*/ 0 w 876615"/>
              <a:gd name="connsiteY0" fmla="*/ 166255 h 566777"/>
              <a:gd name="connsiteX1" fmla="*/ 0 w 876615"/>
              <a:gd name="connsiteY1" fmla="*/ 166255 h 566777"/>
              <a:gd name="connsiteX2" fmla="*/ 45342 w 876615"/>
              <a:gd name="connsiteY2" fmla="*/ 0 h 566777"/>
              <a:gd name="connsiteX3" fmla="*/ 158698 w 876615"/>
              <a:gd name="connsiteY3" fmla="*/ 68013 h 566777"/>
              <a:gd name="connsiteX4" fmla="*/ 453422 w 876615"/>
              <a:gd name="connsiteY4" fmla="*/ 219154 h 566777"/>
              <a:gd name="connsiteX5" fmla="*/ 619676 w 876615"/>
              <a:gd name="connsiteY5" fmla="*/ 287167 h 566777"/>
              <a:gd name="connsiteX6" fmla="*/ 695247 w 876615"/>
              <a:gd name="connsiteY6" fmla="*/ 302281 h 566777"/>
              <a:gd name="connsiteX7" fmla="*/ 816159 w 876615"/>
              <a:gd name="connsiteY7" fmla="*/ 332509 h 566777"/>
              <a:gd name="connsiteX8" fmla="*/ 846387 w 876615"/>
              <a:gd name="connsiteY8" fmla="*/ 347623 h 566777"/>
              <a:gd name="connsiteX9" fmla="*/ 869058 w 876615"/>
              <a:gd name="connsiteY9" fmla="*/ 355180 h 566777"/>
              <a:gd name="connsiteX10" fmla="*/ 876615 w 876615"/>
              <a:gd name="connsiteY10" fmla="*/ 377851 h 566777"/>
              <a:gd name="connsiteX11" fmla="*/ 869058 w 876615"/>
              <a:gd name="connsiteY11" fmla="*/ 460979 h 566777"/>
              <a:gd name="connsiteX12" fmla="*/ 853944 w 876615"/>
              <a:gd name="connsiteY12" fmla="*/ 498764 h 566777"/>
              <a:gd name="connsiteX13" fmla="*/ 846387 w 876615"/>
              <a:gd name="connsiteY13" fmla="*/ 566777 h 5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615" h="566777">
                <a:moveTo>
                  <a:pt x="0" y="166255"/>
                </a:moveTo>
                <a:lnTo>
                  <a:pt x="0" y="166255"/>
                </a:lnTo>
                <a:lnTo>
                  <a:pt x="45342" y="0"/>
                </a:lnTo>
                <a:cubicBezTo>
                  <a:pt x="199697" y="102902"/>
                  <a:pt x="44159" y="3273"/>
                  <a:pt x="158698" y="68013"/>
                </a:cubicBezTo>
                <a:cubicBezTo>
                  <a:pt x="316068" y="156962"/>
                  <a:pt x="270816" y="144452"/>
                  <a:pt x="453422" y="219154"/>
                </a:cubicBezTo>
                <a:cubicBezTo>
                  <a:pt x="508840" y="241825"/>
                  <a:pt x="560963" y="275425"/>
                  <a:pt x="619676" y="287167"/>
                </a:cubicBezTo>
                <a:cubicBezTo>
                  <a:pt x="644866" y="292205"/>
                  <a:pt x="670325" y="296050"/>
                  <a:pt x="695247" y="302281"/>
                </a:cubicBezTo>
                <a:cubicBezTo>
                  <a:pt x="839644" y="338380"/>
                  <a:pt x="713326" y="315370"/>
                  <a:pt x="816159" y="332509"/>
                </a:cubicBezTo>
                <a:cubicBezTo>
                  <a:pt x="826235" y="337547"/>
                  <a:pt x="836033" y="343185"/>
                  <a:pt x="846387" y="347623"/>
                </a:cubicBezTo>
                <a:cubicBezTo>
                  <a:pt x="853709" y="350761"/>
                  <a:pt x="863425" y="349547"/>
                  <a:pt x="869058" y="355180"/>
                </a:cubicBezTo>
                <a:cubicBezTo>
                  <a:pt x="874691" y="360813"/>
                  <a:pt x="874096" y="370294"/>
                  <a:pt x="876615" y="377851"/>
                </a:cubicBezTo>
                <a:cubicBezTo>
                  <a:pt x="874096" y="405560"/>
                  <a:pt x="874186" y="433632"/>
                  <a:pt x="869058" y="460979"/>
                </a:cubicBezTo>
                <a:cubicBezTo>
                  <a:pt x="866558" y="474312"/>
                  <a:pt x="857842" y="485771"/>
                  <a:pt x="853944" y="498764"/>
                </a:cubicBezTo>
                <a:cubicBezTo>
                  <a:pt x="844411" y="530541"/>
                  <a:pt x="846387" y="536168"/>
                  <a:pt x="846387" y="566777"/>
                </a:cubicBezTo>
              </a:path>
            </a:pathLst>
          </a:custGeom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160963" y="4051300"/>
            <a:ext cx="2274887" cy="2371725"/>
          </a:xfrm>
          <a:custGeom>
            <a:avLst/>
            <a:gdLst>
              <a:gd name="connsiteX0" fmla="*/ 309838 w 2274664"/>
              <a:gd name="connsiteY0" fmla="*/ 430751 h 2372906"/>
              <a:gd name="connsiteX1" fmla="*/ 816159 w 2274664"/>
              <a:gd name="connsiteY1" fmla="*/ 967299 h 2372906"/>
              <a:gd name="connsiteX2" fmla="*/ 914400 w 2274664"/>
              <a:gd name="connsiteY2" fmla="*/ 1723002 h 2372906"/>
              <a:gd name="connsiteX3" fmla="*/ 294724 w 2274664"/>
              <a:gd name="connsiteY3" fmla="*/ 2372906 h 2372906"/>
              <a:gd name="connsiteX4" fmla="*/ 317395 w 2274664"/>
              <a:gd name="connsiteY4" fmla="*/ 1450949 h 2372906"/>
              <a:gd name="connsiteX5" fmla="*/ 302281 w 2274664"/>
              <a:gd name="connsiteY5" fmla="*/ 1382936 h 2372906"/>
              <a:gd name="connsiteX6" fmla="*/ 0 w 2274664"/>
              <a:gd name="connsiteY6" fmla="*/ 612119 h 2372906"/>
              <a:gd name="connsiteX7" fmla="*/ 1216681 w 2274664"/>
              <a:gd name="connsiteY7" fmla="*/ 256939 h 2372906"/>
              <a:gd name="connsiteX8" fmla="*/ 959742 w 2274664"/>
              <a:gd name="connsiteY8" fmla="*/ 748146 h 2372906"/>
              <a:gd name="connsiteX9" fmla="*/ 2274664 w 2274664"/>
              <a:gd name="connsiteY9" fmla="*/ 0 h 237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4664" h="2372906">
                <a:moveTo>
                  <a:pt x="309838" y="430751"/>
                </a:moveTo>
                <a:lnTo>
                  <a:pt x="816159" y="967299"/>
                </a:lnTo>
                <a:lnTo>
                  <a:pt x="914400" y="1723002"/>
                </a:lnTo>
                <a:lnTo>
                  <a:pt x="294724" y="2372906"/>
                </a:lnTo>
                <a:lnTo>
                  <a:pt x="317395" y="1450949"/>
                </a:lnTo>
                <a:lnTo>
                  <a:pt x="302281" y="1382936"/>
                </a:lnTo>
                <a:lnTo>
                  <a:pt x="0" y="612119"/>
                </a:lnTo>
                <a:lnTo>
                  <a:pt x="1216681" y="256939"/>
                </a:lnTo>
                <a:lnTo>
                  <a:pt x="959742" y="748146"/>
                </a:lnTo>
                <a:lnTo>
                  <a:pt x="2274664" y="0"/>
                </a:lnTo>
              </a:path>
            </a:pathLst>
          </a:custGeom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97438" y="2570163"/>
            <a:ext cx="3890962" cy="2749550"/>
          </a:xfrm>
          <a:custGeom>
            <a:avLst/>
            <a:gdLst>
              <a:gd name="connsiteX0" fmla="*/ 672575 w 3892207"/>
              <a:gd name="connsiteY0" fmla="*/ 1828800 h 2750757"/>
              <a:gd name="connsiteX1" fmla="*/ 672575 w 3892207"/>
              <a:gd name="connsiteY1" fmla="*/ 1828800 h 2750757"/>
              <a:gd name="connsiteX2" fmla="*/ 710360 w 3892207"/>
              <a:gd name="connsiteY2" fmla="*/ 1896814 h 2750757"/>
              <a:gd name="connsiteX3" fmla="*/ 763260 w 3892207"/>
              <a:gd name="connsiteY3" fmla="*/ 2131081 h 2750757"/>
              <a:gd name="connsiteX4" fmla="*/ 793488 w 3892207"/>
              <a:gd name="connsiteY4" fmla="*/ 2214209 h 2750757"/>
              <a:gd name="connsiteX5" fmla="*/ 816159 w 3892207"/>
              <a:gd name="connsiteY5" fmla="*/ 2297336 h 2750757"/>
              <a:gd name="connsiteX6" fmla="*/ 884172 w 3892207"/>
              <a:gd name="connsiteY6" fmla="*/ 2448476 h 2750757"/>
              <a:gd name="connsiteX7" fmla="*/ 906843 w 3892207"/>
              <a:gd name="connsiteY7" fmla="*/ 2501376 h 2750757"/>
              <a:gd name="connsiteX8" fmla="*/ 921957 w 3892207"/>
              <a:gd name="connsiteY8" fmla="*/ 2531604 h 2750757"/>
              <a:gd name="connsiteX9" fmla="*/ 937071 w 3892207"/>
              <a:gd name="connsiteY9" fmla="*/ 2584503 h 2750757"/>
              <a:gd name="connsiteX10" fmla="*/ 982413 w 3892207"/>
              <a:gd name="connsiteY10" fmla="*/ 2569389 h 2750757"/>
              <a:gd name="connsiteX11" fmla="*/ 1027755 w 3892207"/>
              <a:gd name="connsiteY11" fmla="*/ 1866586 h 2750757"/>
              <a:gd name="connsiteX12" fmla="*/ 2055511 w 3892207"/>
              <a:gd name="connsiteY12" fmla="*/ 2440919 h 2750757"/>
              <a:gd name="connsiteX13" fmla="*/ 1035312 w 3892207"/>
              <a:gd name="connsiteY13" fmla="*/ 2750757 h 2750757"/>
              <a:gd name="connsiteX14" fmla="*/ 0 w 3892207"/>
              <a:gd name="connsiteY14" fmla="*/ 2372906 h 2750757"/>
              <a:gd name="connsiteX15" fmla="*/ 3045481 w 3892207"/>
              <a:gd name="connsiteY15" fmla="*/ 0 h 2750757"/>
              <a:gd name="connsiteX16" fmla="*/ 3030367 w 3892207"/>
              <a:gd name="connsiteY16" fmla="*/ 75571 h 2750757"/>
              <a:gd name="connsiteX17" fmla="*/ 3053038 w 3892207"/>
              <a:gd name="connsiteY17" fmla="*/ 740589 h 2750757"/>
              <a:gd name="connsiteX18" fmla="*/ 3181508 w 3892207"/>
              <a:gd name="connsiteY18" fmla="*/ 1088212 h 2750757"/>
              <a:gd name="connsiteX19" fmla="*/ 3408218 w 3892207"/>
              <a:gd name="connsiteY19" fmla="*/ 1518962 h 2750757"/>
              <a:gd name="connsiteX20" fmla="*/ 3483788 w 3892207"/>
              <a:gd name="connsiteY20" fmla="*/ 1662546 h 2750757"/>
              <a:gd name="connsiteX21" fmla="*/ 3680271 w 3892207"/>
              <a:gd name="connsiteY21" fmla="*/ 1972384 h 2750757"/>
              <a:gd name="connsiteX22" fmla="*/ 3808741 w 3892207"/>
              <a:gd name="connsiteY22" fmla="*/ 2168867 h 2750757"/>
              <a:gd name="connsiteX23" fmla="*/ 3846526 w 3892207"/>
              <a:gd name="connsiteY23" fmla="*/ 2236880 h 2750757"/>
              <a:gd name="connsiteX24" fmla="*/ 3876754 w 3892207"/>
              <a:gd name="connsiteY24" fmla="*/ 2312450 h 2750757"/>
              <a:gd name="connsiteX25" fmla="*/ 3869197 w 3892207"/>
              <a:gd name="connsiteY25" fmla="*/ 2357792 h 2750757"/>
              <a:gd name="connsiteX26" fmla="*/ 3801184 w 3892207"/>
              <a:gd name="connsiteY26" fmla="*/ 2365349 h 27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92207" h="2750757">
                <a:moveTo>
                  <a:pt x="672575" y="1828800"/>
                </a:moveTo>
                <a:lnTo>
                  <a:pt x="672575" y="1828800"/>
                </a:lnTo>
                <a:cubicBezTo>
                  <a:pt x="685170" y="1851471"/>
                  <a:pt x="702159" y="1872210"/>
                  <a:pt x="710360" y="1896814"/>
                </a:cubicBezTo>
                <a:cubicBezTo>
                  <a:pt x="812830" y="2204223"/>
                  <a:pt x="709735" y="1943741"/>
                  <a:pt x="763260" y="2131081"/>
                </a:cubicBezTo>
                <a:cubicBezTo>
                  <a:pt x="771360" y="2159431"/>
                  <a:pt x="784548" y="2186112"/>
                  <a:pt x="793488" y="2214209"/>
                </a:cubicBezTo>
                <a:cubicBezTo>
                  <a:pt x="802196" y="2241578"/>
                  <a:pt x="807077" y="2270089"/>
                  <a:pt x="816159" y="2297336"/>
                </a:cubicBezTo>
                <a:cubicBezTo>
                  <a:pt x="840467" y="2370259"/>
                  <a:pt x="851257" y="2378532"/>
                  <a:pt x="884172" y="2448476"/>
                </a:cubicBezTo>
                <a:cubicBezTo>
                  <a:pt x="892341" y="2465834"/>
                  <a:pt x="898905" y="2483911"/>
                  <a:pt x="906843" y="2501376"/>
                </a:cubicBezTo>
                <a:cubicBezTo>
                  <a:pt x="911505" y="2511632"/>
                  <a:pt x="917519" y="2521250"/>
                  <a:pt x="921957" y="2531604"/>
                </a:cubicBezTo>
                <a:cubicBezTo>
                  <a:pt x="928462" y="2546782"/>
                  <a:pt x="933236" y="2569164"/>
                  <a:pt x="937071" y="2584503"/>
                </a:cubicBezTo>
                <a:cubicBezTo>
                  <a:pt x="977195" y="2568453"/>
                  <a:pt x="961291" y="2569389"/>
                  <a:pt x="982413" y="2569389"/>
                </a:cubicBezTo>
                <a:lnTo>
                  <a:pt x="1027755" y="1866586"/>
                </a:lnTo>
                <a:lnTo>
                  <a:pt x="2055511" y="2440919"/>
                </a:lnTo>
                <a:lnTo>
                  <a:pt x="1035312" y="2750757"/>
                </a:lnTo>
                <a:lnTo>
                  <a:pt x="0" y="2372906"/>
                </a:lnTo>
                <a:lnTo>
                  <a:pt x="3045481" y="0"/>
                </a:lnTo>
                <a:cubicBezTo>
                  <a:pt x="3040443" y="25190"/>
                  <a:pt x="3034374" y="50196"/>
                  <a:pt x="3030367" y="75571"/>
                </a:cubicBezTo>
                <a:cubicBezTo>
                  <a:pt x="2998424" y="277877"/>
                  <a:pt x="3042461" y="677631"/>
                  <a:pt x="3053038" y="740589"/>
                </a:cubicBezTo>
                <a:cubicBezTo>
                  <a:pt x="3073505" y="862416"/>
                  <a:pt x="3128758" y="976506"/>
                  <a:pt x="3181508" y="1088212"/>
                </a:cubicBezTo>
                <a:cubicBezTo>
                  <a:pt x="3416135" y="1585071"/>
                  <a:pt x="3207814" y="1170432"/>
                  <a:pt x="3408218" y="1518962"/>
                </a:cubicBezTo>
                <a:cubicBezTo>
                  <a:pt x="3435178" y="1565849"/>
                  <a:pt x="3455961" y="1616168"/>
                  <a:pt x="3483788" y="1662546"/>
                </a:cubicBezTo>
                <a:cubicBezTo>
                  <a:pt x="3546708" y="1767413"/>
                  <a:pt x="3614614" y="1869208"/>
                  <a:pt x="3680271" y="1972384"/>
                </a:cubicBezTo>
                <a:cubicBezTo>
                  <a:pt x="3748454" y="2079529"/>
                  <a:pt x="3741905" y="2068613"/>
                  <a:pt x="3808741" y="2168867"/>
                </a:cubicBezTo>
                <a:cubicBezTo>
                  <a:pt x="3823127" y="2190446"/>
                  <a:pt x="3835559" y="2213378"/>
                  <a:pt x="3846526" y="2236880"/>
                </a:cubicBezTo>
                <a:cubicBezTo>
                  <a:pt x="3977261" y="2517026"/>
                  <a:pt x="3775278" y="2109498"/>
                  <a:pt x="3876754" y="2312450"/>
                </a:cubicBezTo>
                <a:cubicBezTo>
                  <a:pt x="3874235" y="2327564"/>
                  <a:pt x="3878103" y="2345324"/>
                  <a:pt x="3869197" y="2357792"/>
                </a:cubicBezTo>
                <a:cubicBezTo>
                  <a:pt x="3861617" y="2368404"/>
                  <a:pt x="3807072" y="2365349"/>
                  <a:pt x="3801184" y="2365349"/>
                </a:cubicBezTo>
              </a:path>
            </a:pathLst>
          </a:custGeom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62488" y="4087813"/>
            <a:ext cx="2684462" cy="1762125"/>
          </a:xfrm>
          <a:custGeom>
            <a:avLst/>
            <a:gdLst>
              <a:gd name="connsiteX0" fmla="*/ 740589 w 2683499"/>
              <a:gd name="connsiteY0" fmla="*/ 377852 h 1761744"/>
              <a:gd name="connsiteX1" fmla="*/ 188926 w 2683499"/>
              <a:gd name="connsiteY1" fmla="*/ 151141 h 1761744"/>
              <a:gd name="connsiteX2" fmla="*/ 309838 w 2683499"/>
              <a:gd name="connsiteY2" fmla="*/ 158698 h 1761744"/>
              <a:gd name="connsiteX3" fmla="*/ 385409 w 2683499"/>
              <a:gd name="connsiteY3" fmla="*/ 188926 h 1761744"/>
              <a:gd name="connsiteX4" fmla="*/ 506321 w 2683499"/>
              <a:gd name="connsiteY4" fmla="*/ 226711 h 1761744"/>
              <a:gd name="connsiteX5" fmla="*/ 906843 w 2683499"/>
              <a:gd name="connsiteY5" fmla="*/ 332510 h 1761744"/>
              <a:gd name="connsiteX6" fmla="*/ 1413164 w 2683499"/>
              <a:gd name="connsiteY6" fmla="*/ 476093 h 1761744"/>
              <a:gd name="connsiteX7" fmla="*/ 1662546 w 2683499"/>
              <a:gd name="connsiteY7" fmla="*/ 528992 h 1761744"/>
              <a:gd name="connsiteX8" fmla="*/ 1866585 w 2683499"/>
              <a:gd name="connsiteY8" fmla="*/ 589448 h 1761744"/>
              <a:gd name="connsiteX9" fmla="*/ 2040397 w 2683499"/>
              <a:gd name="connsiteY9" fmla="*/ 634790 h 1761744"/>
              <a:gd name="connsiteX10" fmla="*/ 2123524 w 2683499"/>
              <a:gd name="connsiteY10" fmla="*/ 672576 h 1761744"/>
              <a:gd name="connsiteX11" fmla="*/ 2214209 w 2683499"/>
              <a:gd name="connsiteY11" fmla="*/ 695247 h 1761744"/>
              <a:gd name="connsiteX12" fmla="*/ 2357792 w 2683499"/>
              <a:gd name="connsiteY12" fmla="*/ 740589 h 1761744"/>
              <a:gd name="connsiteX13" fmla="*/ 2418248 w 2683499"/>
              <a:gd name="connsiteY13" fmla="*/ 755703 h 1761744"/>
              <a:gd name="connsiteX14" fmla="*/ 2486261 w 2683499"/>
              <a:gd name="connsiteY14" fmla="*/ 763260 h 1761744"/>
              <a:gd name="connsiteX15" fmla="*/ 2539161 w 2683499"/>
              <a:gd name="connsiteY15" fmla="*/ 770817 h 1761744"/>
              <a:gd name="connsiteX16" fmla="*/ 2660073 w 2683499"/>
              <a:gd name="connsiteY16" fmla="*/ 793488 h 1761744"/>
              <a:gd name="connsiteX17" fmla="*/ 2682744 w 2683499"/>
              <a:gd name="connsiteY17" fmla="*/ 823716 h 1761744"/>
              <a:gd name="connsiteX18" fmla="*/ 2629845 w 2683499"/>
              <a:gd name="connsiteY18" fmla="*/ 823716 h 1761744"/>
              <a:gd name="connsiteX19" fmla="*/ 2486261 w 2683499"/>
              <a:gd name="connsiteY19" fmla="*/ 884172 h 1761744"/>
              <a:gd name="connsiteX20" fmla="*/ 2410691 w 2683499"/>
              <a:gd name="connsiteY20" fmla="*/ 914400 h 1761744"/>
              <a:gd name="connsiteX21" fmla="*/ 2297336 w 2683499"/>
              <a:gd name="connsiteY21" fmla="*/ 967300 h 1761744"/>
              <a:gd name="connsiteX22" fmla="*/ 2025283 w 2683499"/>
              <a:gd name="connsiteY22" fmla="*/ 1080655 h 1761744"/>
              <a:gd name="connsiteX23" fmla="*/ 1813686 w 2683499"/>
              <a:gd name="connsiteY23" fmla="*/ 1171339 h 1761744"/>
              <a:gd name="connsiteX24" fmla="*/ 1632318 w 2683499"/>
              <a:gd name="connsiteY24" fmla="*/ 1246910 h 1761744"/>
              <a:gd name="connsiteX25" fmla="*/ 1458506 w 2683499"/>
              <a:gd name="connsiteY25" fmla="*/ 1330037 h 1761744"/>
              <a:gd name="connsiteX26" fmla="*/ 1299809 w 2683499"/>
              <a:gd name="connsiteY26" fmla="*/ 1390493 h 1761744"/>
              <a:gd name="connsiteX27" fmla="*/ 1178896 w 2683499"/>
              <a:gd name="connsiteY27" fmla="*/ 1466063 h 1761744"/>
              <a:gd name="connsiteX28" fmla="*/ 1050427 w 2683499"/>
              <a:gd name="connsiteY28" fmla="*/ 1534076 h 1761744"/>
              <a:gd name="connsiteX29" fmla="*/ 967299 w 2683499"/>
              <a:gd name="connsiteY29" fmla="*/ 1586976 h 1761744"/>
              <a:gd name="connsiteX30" fmla="*/ 869058 w 2683499"/>
              <a:gd name="connsiteY30" fmla="*/ 1639875 h 1761744"/>
              <a:gd name="connsiteX31" fmla="*/ 763260 w 2683499"/>
              <a:gd name="connsiteY31" fmla="*/ 1707888 h 1761744"/>
              <a:gd name="connsiteX32" fmla="*/ 733032 w 2683499"/>
              <a:gd name="connsiteY32" fmla="*/ 1730559 h 1761744"/>
              <a:gd name="connsiteX33" fmla="*/ 702804 w 2683499"/>
              <a:gd name="connsiteY33" fmla="*/ 1738116 h 1761744"/>
              <a:gd name="connsiteX34" fmla="*/ 672576 w 2683499"/>
              <a:gd name="connsiteY34" fmla="*/ 1760787 h 1761744"/>
              <a:gd name="connsiteX35" fmla="*/ 687690 w 2683499"/>
              <a:gd name="connsiteY35" fmla="*/ 1730559 h 1761744"/>
              <a:gd name="connsiteX36" fmla="*/ 476093 w 2683499"/>
              <a:gd name="connsiteY36" fmla="*/ 0 h 1761744"/>
              <a:gd name="connsiteX37" fmla="*/ 2622288 w 2683499"/>
              <a:gd name="connsiteY37" fmla="*/ 680133 h 1761744"/>
              <a:gd name="connsiteX38" fmla="*/ 1262023 w 2683499"/>
              <a:gd name="connsiteY38" fmla="*/ 1420721 h 1761744"/>
              <a:gd name="connsiteX39" fmla="*/ 0 w 2683499"/>
              <a:gd name="connsiteY39" fmla="*/ 959743 h 1761744"/>
              <a:gd name="connsiteX40" fmla="*/ 937071 w 2683499"/>
              <a:gd name="connsiteY40" fmla="*/ 627233 h 1761744"/>
              <a:gd name="connsiteX41" fmla="*/ 1118440 w 2683499"/>
              <a:gd name="connsiteY41" fmla="*/ 733032 h 1761744"/>
              <a:gd name="connsiteX42" fmla="*/ 1178896 w 2683499"/>
              <a:gd name="connsiteY42" fmla="*/ 748146 h 1761744"/>
              <a:gd name="connsiteX43" fmla="*/ 1224238 w 2683499"/>
              <a:gd name="connsiteY43" fmla="*/ 770817 h 1761744"/>
              <a:gd name="connsiteX44" fmla="*/ 1269580 w 2683499"/>
              <a:gd name="connsiteY44" fmla="*/ 793488 h 1761744"/>
              <a:gd name="connsiteX45" fmla="*/ 1322480 w 2683499"/>
              <a:gd name="connsiteY45" fmla="*/ 612119 h 1761744"/>
              <a:gd name="connsiteX46" fmla="*/ 1186453 w 2683499"/>
              <a:gd name="connsiteY46" fmla="*/ 740589 h 17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83499" h="1761744">
                <a:moveTo>
                  <a:pt x="740589" y="377852"/>
                </a:moveTo>
                <a:lnTo>
                  <a:pt x="188926" y="151141"/>
                </a:lnTo>
                <a:cubicBezTo>
                  <a:pt x="229230" y="153660"/>
                  <a:pt x="270182" y="151072"/>
                  <a:pt x="309838" y="158698"/>
                </a:cubicBezTo>
                <a:cubicBezTo>
                  <a:pt x="336481" y="163822"/>
                  <a:pt x="359771" y="180051"/>
                  <a:pt x="385409" y="188926"/>
                </a:cubicBezTo>
                <a:cubicBezTo>
                  <a:pt x="425312" y="202739"/>
                  <a:pt x="465610" y="215501"/>
                  <a:pt x="506321" y="226711"/>
                </a:cubicBezTo>
                <a:cubicBezTo>
                  <a:pt x="639453" y="263371"/>
                  <a:pt x="773659" y="296043"/>
                  <a:pt x="906843" y="332510"/>
                </a:cubicBezTo>
                <a:cubicBezTo>
                  <a:pt x="996194" y="356975"/>
                  <a:pt x="1335119" y="459538"/>
                  <a:pt x="1413164" y="476093"/>
                </a:cubicBezTo>
                <a:cubicBezTo>
                  <a:pt x="1496291" y="493726"/>
                  <a:pt x="1580106" y="508382"/>
                  <a:pt x="1662546" y="528992"/>
                </a:cubicBezTo>
                <a:cubicBezTo>
                  <a:pt x="1731364" y="546196"/>
                  <a:pt x="1798276" y="570322"/>
                  <a:pt x="1866585" y="589448"/>
                </a:cubicBezTo>
                <a:cubicBezTo>
                  <a:pt x="1924244" y="605592"/>
                  <a:pt x="1983428" y="616359"/>
                  <a:pt x="2040397" y="634790"/>
                </a:cubicBezTo>
                <a:cubicBezTo>
                  <a:pt x="2069356" y="644159"/>
                  <a:pt x="2094776" y="662577"/>
                  <a:pt x="2123524" y="672576"/>
                </a:cubicBezTo>
                <a:cubicBezTo>
                  <a:pt x="2152953" y="682812"/>
                  <a:pt x="2184148" y="687049"/>
                  <a:pt x="2214209" y="695247"/>
                </a:cubicBezTo>
                <a:cubicBezTo>
                  <a:pt x="2374681" y="739012"/>
                  <a:pt x="2208480" y="696674"/>
                  <a:pt x="2357792" y="740589"/>
                </a:cubicBezTo>
                <a:cubicBezTo>
                  <a:pt x="2377720" y="746450"/>
                  <a:pt x="2397792" y="752093"/>
                  <a:pt x="2418248" y="755703"/>
                </a:cubicBezTo>
                <a:cubicBezTo>
                  <a:pt x="2440711" y="759667"/>
                  <a:pt x="2463627" y="760431"/>
                  <a:pt x="2486261" y="763260"/>
                </a:cubicBezTo>
                <a:cubicBezTo>
                  <a:pt x="2503936" y="765469"/>
                  <a:pt x="2521620" y="767721"/>
                  <a:pt x="2539161" y="770817"/>
                </a:cubicBezTo>
                <a:cubicBezTo>
                  <a:pt x="2847227" y="825181"/>
                  <a:pt x="2459678" y="760089"/>
                  <a:pt x="2660073" y="793488"/>
                </a:cubicBezTo>
                <a:cubicBezTo>
                  <a:pt x="2689913" y="803435"/>
                  <a:pt x="2682744" y="793079"/>
                  <a:pt x="2682744" y="823716"/>
                </a:cubicBezTo>
                <a:lnTo>
                  <a:pt x="2629845" y="823716"/>
                </a:lnTo>
                <a:lnTo>
                  <a:pt x="2486261" y="884172"/>
                </a:lnTo>
                <a:cubicBezTo>
                  <a:pt x="2461192" y="894545"/>
                  <a:pt x="2435276" y="902927"/>
                  <a:pt x="2410691" y="914400"/>
                </a:cubicBezTo>
                <a:cubicBezTo>
                  <a:pt x="2372906" y="932033"/>
                  <a:pt x="2335623" y="950784"/>
                  <a:pt x="2297336" y="967300"/>
                </a:cubicBezTo>
                <a:cubicBezTo>
                  <a:pt x="2207130" y="1006213"/>
                  <a:pt x="2115799" y="1042469"/>
                  <a:pt x="2025283" y="1080655"/>
                </a:cubicBezTo>
                <a:lnTo>
                  <a:pt x="1813686" y="1171339"/>
                </a:lnTo>
                <a:lnTo>
                  <a:pt x="1632318" y="1246910"/>
                </a:lnTo>
                <a:cubicBezTo>
                  <a:pt x="1573036" y="1271611"/>
                  <a:pt x="1517466" y="1304577"/>
                  <a:pt x="1458506" y="1330037"/>
                </a:cubicBezTo>
                <a:cubicBezTo>
                  <a:pt x="1406537" y="1352478"/>
                  <a:pt x="1350712" y="1365729"/>
                  <a:pt x="1299809" y="1390493"/>
                </a:cubicBezTo>
                <a:cubicBezTo>
                  <a:pt x="1257070" y="1411285"/>
                  <a:pt x="1220085" y="1442348"/>
                  <a:pt x="1178896" y="1466063"/>
                </a:cubicBezTo>
                <a:cubicBezTo>
                  <a:pt x="1136905" y="1490240"/>
                  <a:pt x="1092497" y="1510036"/>
                  <a:pt x="1050427" y="1534076"/>
                </a:cubicBezTo>
                <a:cubicBezTo>
                  <a:pt x="1021910" y="1550371"/>
                  <a:pt x="995669" y="1570427"/>
                  <a:pt x="967299" y="1586976"/>
                </a:cubicBezTo>
                <a:cubicBezTo>
                  <a:pt x="935173" y="1605716"/>
                  <a:pt x="901054" y="1620914"/>
                  <a:pt x="869058" y="1639875"/>
                </a:cubicBezTo>
                <a:cubicBezTo>
                  <a:pt x="832991" y="1661248"/>
                  <a:pt x="798526" y="1685217"/>
                  <a:pt x="763260" y="1707888"/>
                </a:cubicBezTo>
                <a:cubicBezTo>
                  <a:pt x="752665" y="1714699"/>
                  <a:pt x="744297" y="1724926"/>
                  <a:pt x="733032" y="1730559"/>
                </a:cubicBezTo>
                <a:cubicBezTo>
                  <a:pt x="723742" y="1735204"/>
                  <a:pt x="712880" y="1735597"/>
                  <a:pt x="702804" y="1738116"/>
                </a:cubicBezTo>
                <a:cubicBezTo>
                  <a:pt x="692728" y="1745673"/>
                  <a:pt x="683841" y="1766420"/>
                  <a:pt x="672576" y="1760787"/>
                </a:cubicBezTo>
                <a:cubicBezTo>
                  <a:pt x="662500" y="1755749"/>
                  <a:pt x="687690" y="1730559"/>
                  <a:pt x="687690" y="1730559"/>
                </a:cubicBezTo>
                <a:lnTo>
                  <a:pt x="476093" y="0"/>
                </a:lnTo>
                <a:lnTo>
                  <a:pt x="2622288" y="680133"/>
                </a:lnTo>
                <a:lnTo>
                  <a:pt x="1262023" y="1420721"/>
                </a:lnTo>
                <a:lnTo>
                  <a:pt x="0" y="959743"/>
                </a:lnTo>
                <a:lnTo>
                  <a:pt x="937071" y="627233"/>
                </a:lnTo>
                <a:cubicBezTo>
                  <a:pt x="976428" y="653471"/>
                  <a:pt x="1069168" y="720714"/>
                  <a:pt x="1118440" y="733032"/>
                </a:cubicBezTo>
                <a:cubicBezTo>
                  <a:pt x="1138592" y="738070"/>
                  <a:pt x="1159334" y="741160"/>
                  <a:pt x="1178896" y="748146"/>
                </a:cubicBezTo>
                <a:cubicBezTo>
                  <a:pt x="1194810" y="753829"/>
                  <a:pt x="1224238" y="770817"/>
                  <a:pt x="1224238" y="770817"/>
                </a:cubicBezTo>
                <a:lnTo>
                  <a:pt x="1269580" y="793488"/>
                </a:lnTo>
                <a:lnTo>
                  <a:pt x="1322480" y="612119"/>
                </a:lnTo>
                <a:lnTo>
                  <a:pt x="1186453" y="740589"/>
                </a:lnTo>
              </a:path>
            </a:pathLst>
          </a:custGeom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0638" y="5334000"/>
            <a:ext cx="6481762" cy="446088"/>
            <a:chOff x="1290638" y="5334000"/>
            <a:chExt cx="6481762" cy="446088"/>
          </a:xfrm>
        </p:grpSpPr>
        <p:grpSp>
          <p:nvGrpSpPr>
            <p:cNvPr id="20495" name="Group 45"/>
            <p:cNvGrpSpPr>
              <a:grpSpLocks/>
            </p:cNvGrpSpPr>
            <p:nvPr/>
          </p:nvGrpSpPr>
          <p:grpSpPr bwMode="auto">
            <a:xfrm>
              <a:off x="1371600" y="5334000"/>
              <a:ext cx="914400" cy="131763"/>
              <a:chOff x="1371600" y="5562600"/>
              <a:chExt cx="914400" cy="131620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45" name="Straight Arrow Connector 44"/>
              <p:cNvCxnSpPr>
                <a:stCxn id="43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496" name="Group 46"/>
            <p:cNvGrpSpPr>
              <a:grpSpLocks/>
            </p:cNvGrpSpPr>
            <p:nvPr/>
          </p:nvGrpSpPr>
          <p:grpSpPr bwMode="auto">
            <a:xfrm>
              <a:off x="2286000" y="5334000"/>
              <a:ext cx="914400" cy="131763"/>
              <a:chOff x="1371600" y="5562600"/>
              <a:chExt cx="914400" cy="131620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49" name="Straight Arrow Connector 48"/>
              <p:cNvCxnSpPr>
                <a:stCxn id="48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497" name="Group 49"/>
            <p:cNvGrpSpPr>
              <a:grpSpLocks/>
            </p:cNvGrpSpPr>
            <p:nvPr/>
          </p:nvGrpSpPr>
          <p:grpSpPr bwMode="auto">
            <a:xfrm>
              <a:off x="3200400" y="5334000"/>
              <a:ext cx="914400" cy="131763"/>
              <a:chOff x="1371600" y="5562600"/>
              <a:chExt cx="914400" cy="131620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51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3" name="Group 52"/>
            <p:cNvGrpSpPr/>
            <p:nvPr/>
          </p:nvGrpSpPr>
          <p:grpSpPr>
            <a:xfrm>
              <a:off x="4114800" y="5334000"/>
              <a:ext cx="914400" cy="131620"/>
              <a:chOff x="1371600" y="5562600"/>
              <a:chExt cx="914400" cy="131620"/>
            </a:xfrm>
            <a:solidFill>
              <a:srgbClr val="C00000"/>
            </a:solidFill>
          </p:grpSpPr>
          <p:sp>
            <p:nvSpPr>
              <p:cNvPr id="54" name="Oval 53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55" name="Straight Arrow Connector 54"/>
              <p:cNvCxnSpPr>
                <a:stCxn id="54" idx="6"/>
              </p:cNvCxnSpPr>
              <p:nvPr/>
            </p:nvCxnSpPr>
            <p:spPr bwMode="auto">
              <a:xfrm>
                <a:off x="1524000" y="5628410"/>
                <a:ext cx="762000" cy="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499" name="Group 55"/>
            <p:cNvGrpSpPr>
              <a:grpSpLocks/>
            </p:cNvGrpSpPr>
            <p:nvPr/>
          </p:nvGrpSpPr>
          <p:grpSpPr bwMode="auto">
            <a:xfrm>
              <a:off x="5029200" y="5334000"/>
              <a:ext cx="914400" cy="131763"/>
              <a:chOff x="1371600" y="5562600"/>
              <a:chExt cx="914400" cy="131620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58" name="Straight Arrow Connector 57"/>
              <p:cNvCxnSpPr>
                <a:stCxn id="57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500" name="Group 58"/>
            <p:cNvGrpSpPr>
              <a:grpSpLocks/>
            </p:cNvGrpSpPr>
            <p:nvPr/>
          </p:nvGrpSpPr>
          <p:grpSpPr bwMode="auto">
            <a:xfrm>
              <a:off x="5943600" y="5334000"/>
              <a:ext cx="914400" cy="131763"/>
              <a:chOff x="1371600" y="5562600"/>
              <a:chExt cx="914400" cy="131620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61" name="Straight Arrow Connector 60"/>
              <p:cNvCxnSpPr>
                <a:stCxn id="60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501" name="Group 61"/>
            <p:cNvGrpSpPr>
              <a:grpSpLocks/>
            </p:cNvGrpSpPr>
            <p:nvPr/>
          </p:nvGrpSpPr>
          <p:grpSpPr bwMode="auto">
            <a:xfrm>
              <a:off x="6858000" y="5334000"/>
              <a:ext cx="914400" cy="131763"/>
              <a:chOff x="1371600" y="5562600"/>
              <a:chExt cx="914400" cy="131620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64" name="Straight Arrow Connector 63"/>
              <p:cNvCxnSpPr>
                <a:stCxn id="63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5" name="TextBox 64"/>
            <p:cNvSpPr txBox="1"/>
            <p:nvPr/>
          </p:nvSpPr>
          <p:spPr>
            <a:xfrm>
              <a:off x="1290638" y="5410200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09800" y="5410200"/>
              <a:ext cx="4667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cmsy10"/>
                </a:rPr>
                <a:t>:</a:t>
              </a: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28963" y="541020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46538" y="5410200"/>
              <a:ext cx="4667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cmsy10"/>
                </a:rPr>
                <a:t>:</a:t>
              </a: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65700" y="5410200"/>
              <a:ext cx="4667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cmsy10"/>
                </a:rPr>
                <a:t>:</a:t>
              </a: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83275" y="5410200"/>
              <a:ext cx="3127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02438" y="541020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p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1863" y="5791200"/>
            <a:ext cx="3032125" cy="522288"/>
            <a:chOff x="2201863" y="5791200"/>
            <a:chExt cx="3032125" cy="522288"/>
          </a:xfrm>
        </p:grpSpPr>
        <p:sp>
          <p:nvSpPr>
            <p:cNvPr id="78" name="TextBox 77"/>
            <p:cNvSpPr txBox="1"/>
            <p:nvPr/>
          </p:nvSpPr>
          <p:spPr>
            <a:xfrm>
              <a:off x="2201863" y="594360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014788" y="594360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921250" y="5943600"/>
              <a:ext cx="3127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5" name="Down Arrow 84"/>
            <p:cNvSpPr/>
            <p:nvPr/>
          </p:nvSpPr>
          <p:spPr bwMode="auto">
            <a:xfrm>
              <a:off x="2362200" y="5791200"/>
              <a:ext cx="76200" cy="16351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7" name="Down Arrow 86"/>
            <p:cNvSpPr/>
            <p:nvPr/>
          </p:nvSpPr>
          <p:spPr bwMode="auto">
            <a:xfrm>
              <a:off x="4191000" y="5815013"/>
              <a:ext cx="76200" cy="1635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8" name="Down Arrow 87"/>
            <p:cNvSpPr/>
            <p:nvPr/>
          </p:nvSpPr>
          <p:spPr bwMode="auto">
            <a:xfrm>
              <a:off x="5105400" y="5826125"/>
              <a:ext cx="76200" cy="16351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5400" y="5780088"/>
            <a:ext cx="5749925" cy="533400"/>
            <a:chOff x="1295400" y="5780088"/>
            <a:chExt cx="5749925" cy="533400"/>
          </a:xfrm>
        </p:grpSpPr>
        <p:sp>
          <p:nvSpPr>
            <p:cNvPr id="72" name="TextBox 71"/>
            <p:cNvSpPr txBox="1"/>
            <p:nvPr/>
          </p:nvSpPr>
          <p:spPr>
            <a:xfrm>
              <a:off x="1295400" y="5943600"/>
              <a:ext cx="3127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08325" y="5943600"/>
              <a:ext cx="312738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26125" y="5943600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732588" y="594360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Arial" pitchFamily="34" charset="0"/>
                </a:rPr>
                <a:t>q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" name="Down Arrow 83"/>
            <p:cNvSpPr/>
            <p:nvPr/>
          </p:nvSpPr>
          <p:spPr bwMode="auto">
            <a:xfrm>
              <a:off x="1447800" y="5780088"/>
              <a:ext cx="76200" cy="1635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6" name="Down Arrow 85"/>
            <p:cNvSpPr/>
            <p:nvPr/>
          </p:nvSpPr>
          <p:spPr bwMode="auto">
            <a:xfrm>
              <a:off x="3276600" y="5802313"/>
              <a:ext cx="76200" cy="1651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9" name="Down Arrow 88"/>
            <p:cNvSpPr/>
            <p:nvPr/>
          </p:nvSpPr>
          <p:spPr bwMode="auto">
            <a:xfrm>
              <a:off x="6019800" y="5837238"/>
              <a:ext cx="76200" cy="1651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0" name="Down Arrow 89"/>
            <p:cNvSpPr/>
            <p:nvPr/>
          </p:nvSpPr>
          <p:spPr bwMode="auto">
            <a:xfrm>
              <a:off x="6934200" y="5849938"/>
              <a:ext cx="76200" cy="16351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Temporal case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5" name="Text Box 15"/>
              <p:cNvSpPr txBox="1">
                <a:spLocks noChangeArrowheads="1"/>
              </p:cNvSpPr>
              <p:nvPr/>
            </p:nvSpPr>
            <p:spPr bwMode="auto">
              <a:xfrm>
                <a:off x="800100" y="5463569"/>
                <a:ext cx="40767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</a:rPr>
                  <a:t>Idea:</a:t>
                </a:r>
              </a:p>
              <a:p>
                <a:pPr>
                  <a:defRPr/>
                </a:pPr>
                <a:r>
                  <a:rPr lang="en-US" sz="1800" dirty="0" smtClean="0">
                    <a:solidFill>
                      <a:srgbClr val="0000FF"/>
                    </a:solidFill>
                    <a:latin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FF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  <a:latin typeface="Arial" pitchFamily="34" charset="0"/>
                  </a:rPr>
                  <a:t> be most recent </a:t>
                </a:r>
                <a:r>
                  <a:rPr lang="en-US" sz="1800" dirty="0">
                    <a:solidFill>
                      <a:srgbClr val="0000FF"/>
                    </a:solidFill>
                    <a:latin typeface="Arial" pitchFamily="34" charset="0"/>
                  </a:rPr>
                  <a:t>writer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Arial" pitchFamily="34" charset="0"/>
                  </a:rPr>
                  <a:t>at time </a:t>
                </a:r>
                <a:r>
                  <a:rPr lang="en-US" sz="1800" i="1" dirty="0">
                    <a:solidFill>
                      <a:srgbClr val="0000FF"/>
                    </a:solidFill>
                    <a:latin typeface="Arial" pitchFamily="34" charset="0"/>
                  </a:rPr>
                  <a:t>t</a:t>
                </a:r>
                <a:r>
                  <a:rPr lang="en-US" sz="1800" dirty="0">
                    <a:solidFill>
                      <a:srgbClr val="0000FF"/>
                    </a:solidFill>
                    <a:latin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61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" y="5463569"/>
                <a:ext cx="40767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345" t="-4717" b="-188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90800" y="3429000"/>
            <a:ext cx="5556250" cy="2133600"/>
            <a:chOff x="2590800" y="3429000"/>
            <a:chExt cx="5556250" cy="2133600"/>
          </a:xfrm>
        </p:grpSpPr>
        <p:sp>
          <p:nvSpPr>
            <p:cNvPr id="25603" name="Rectangle 3" descr="25%"/>
            <p:cNvSpPr>
              <a:spLocks noChangeArrowheads="1"/>
            </p:cNvSpPr>
            <p:nvPr/>
          </p:nvSpPr>
          <p:spPr bwMode="auto">
            <a:xfrm>
              <a:off x="2590800" y="34290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>
                  <a:latin typeface="Arial" pitchFamily="34" charset="0"/>
                </a:rPr>
                <a:t>p</a:t>
              </a:r>
              <a:r>
                <a:rPr lang="en-US" sz="1800" b="1" baseline="-25000">
                  <a:latin typeface="Arial" pitchFamily="34" charset="0"/>
                </a:rPr>
                <a:t>1</a:t>
              </a:r>
              <a:endParaRPr lang="en-US" sz="1800" b="1">
                <a:latin typeface="Arial" pitchFamily="34" charset="0"/>
              </a:endParaRPr>
            </a:p>
          </p:txBody>
        </p:sp>
        <p:sp>
          <p:nvSpPr>
            <p:cNvPr id="25604" name="Rectangle 4" descr="25%"/>
            <p:cNvSpPr>
              <a:spLocks noChangeArrowheads="1"/>
            </p:cNvSpPr>
            <p:nvPr/>
          </p:nvSpPr>
          <p:spPr bwMode="auto">
            <a:xfrm>
              <a:off x="3657600" y="34290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>
                  <a:latin typeface="Arial" pitchFamily="34" charset="0"/>
                </a:rPr>
                <a:t>p</a:t>
              </a:r>
              <a:r>
                <a:rPr lang="en-US" sz="1800" b="1" baseline="-25000">
                  <a:latin typeface="Arial" pitchFamily="34" charset="0"/>
                </a:rPr>
                <a:t>2</a:t>
              </a:r>
              <a:endParaRPr lang="en-US" sz="1800" b="1">
                <a:latin typeface="Arial" pitchFamily="34" charset="0"/>
              </a:endParaRPr>
            </a:p>
          </p:txBody>
        </p:sp>
        <p:sp>
          <p:nvSpPr>
            <p:cNvPr id="25605" name="Rectangle 5" descr="25%"/>
            <p:cNvSpPr>
              <a:spLocks noChangeArrowheads="1"/>
            </p:cNvSpPr>
            <p:nvPr/>
          </p:nvSpPr>
          <p:spPr bwMode="auto">
            <a:xfrm>
              <a:off x="4724400" y="34290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>
                  <a:latin typeface="Arial" pitchFamily="34" charset="0"/>
                </a:rPr>
                <a:t>p</a:t>
              </a:r>
              <a:r>
                <a:rPr lang="en-US" sz="1800" b="1" baseline="-25000">
                  <a:latin typeface="Arial" pitchFamily="34" charset="0"/>
                </a:rPr>
                <a:t>3</a:t>
              </a:r>
              <a:endParaRPr lang="en-US" sz="1800" b="1">
                <a:latin typeface="Arial" pitchFamily="34" charset="0"/>
              </a:endParaRPr>
            </a:p>
          </p:txBody>
        </p:sp>
        <p:sp>
          <p:nvSpPr>
            <p:cNvPr id="25606" name="Rectangle 6" descr="25%"/>
            <p:cNvSpPr>
              <a:spLocks noChangeArrowheads="1"/>
            </p:cNvSpPr>
            <p:nvPr/>
          </p:nvSpPr>
          <p:spPr bwMode="auto">
            <a:xfrm>
              <a:off x="5791200" y="34290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 dirty="0">
                  <a:latin typeface="Arial" pitchFamily="34" charset="0"/>
                </a:rPr>
                <a:t>p</a:t>
              </a:r>
              <a:r>
                <a:rPr lang="en-US" sz="1800" b="1" baseline="-25000" dirty="0">
                  <a:latin typeface="Arial" pitchFamily="34" charset="0"/>
                </a:rPr>
                <a:t>4</a:t>
              </a:r>
              <a:endParaRPr lang="en-US" sz="1800" b="1" dirty="0">
                <a:latin typeface="Arial" pitchFamily="34" charset="0"/>
              </a:endParaRPr>
            </a:p>
          </p:txBody>
        </p:sp>
        <p:sp>
          <p:nvSpPr>
            <p:cNvPr id="25607" name="Rectangle 7" descr="25%"/>
            <p:cNvSpPr>
              <a:spLocks noChangeArrowheads="1"/>
            </p:cNvSpPr>
            <p:nvPr/>
          </p:nvSpPr>
          <p:spPr bwMode="auto">
            <a:xfrm>
              <a:off x="6858000" y="3429000"/>
              <a:ext cx="457200" cy="4572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 dirty="0">
                  <a:latin typeface="Arial" pitchFamily="34" charset="0"/>
                </a:rPr>
                <a:t>p</a:t>
              </a:r>
              <a:r>
                <a:rPr lang="en-US" sz="1800" b="1" baseline="-25000" dirty="0">
                  <a:latin typeface="Arial" pitchFamily="34" charset="0"/>
                </a:rPr>
                <a:t>5</a:t>
              </a:r>
              <a:endParaRPr lang="en-US" sz="1800" b="1" dirty="0">
                <a:latin typeface="Arial" pitchFamily="34" charset="0"/>
              </a:endParaRP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5029200" y="4572000"/>
              <a:ext cx="39528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800" b="1" i="1">
                  <a:latin typeface="Arial" pitchFamily="34" charset="0"/>
                </a:rPr>
                <a:t>v</a:t>
              </a:r>
              <a:r>
                <a:rPr lang="en-US" sz="1800" b="1" baseline="-25000">
                  <a:latin typeface="Arial" pitchFamily="34" charset="0"/>
                </a:rPr>
                <a:t>1</a:t>
              </a:r>
              <a:endParaRPr lang="en-US" sz="1800" b="1">
                <a:latin typeface="Arial" pitchFamily="34" charset="0"/>
              </a:endParaRP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2971800" y="3962400"/>
              <a:ext cx="1981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3962400" y="3962400"/>
              <a:ext cx="1066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4953000" y="3962400"/>
              <a:ext cx="228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flipH="1">
              <a:off x="5334000" y="3962400"/>
              <a:ext cx="6858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H="1">
              <a:off x="5486400" y="3962400"/>
              <a:ext cx="1600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7772400" y="3429000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800" b="1">
                  <a:latin typeface="Arial" pitchFamily="34" charset="0"/>
                </a:rPr>
                <a:t>...</a:t>
              </a:r>
            </a:p>
          </p:txBody>
        </p:sp>
        <p:sp>
          <p:nvSpPr>
            <p:cNvPr id="25617" name="AutoShape 17" descr="25%"/>
            <p:cNvSpPr>
              <a:spLocks noChangeArrowheads="1"/>
            </p:cNvSpPr>
            <p:nvPr/>
          </p:nvSpPr>
          <p:spPr bwMode="auto">
            <a:xfrm>
              <a:off x="5486400" y="4953000"/>
              <a:ext cx="2209800" cy="609600"/>
            </a:xfrm>
            <a:prstGeom prst="cloudCallout">
              <a:avLst>
                <a:gd name="adj1" fmla="val -52227"/>
                <a:gd name="adj2" fmla="val -6875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1" dirty="0">
                  <a:latin typeface="Symbol" pitchFamily="18" charset="2"/>
                </a:rPr>
                <a:t>f</a:t>
              </a:r>
              <a:r>
                <a:rPr lang="en-US" sz="1800" b="1" dirty="0">
                  <a:latin typeface="Arial" pitchFamily="34" charset="0"/>
                </a:rPr>
                <a:t>: I'm O.K. at</a:t>
              </a:r>
            </a:p>
            <a:p>
              <a:pPr algn="ctr">
                <a:defRPr/>
              </a:pPr>
              <a:r>
                <a:rPr lang="en-US" sz="1800" b="1" dirty="0">
                  <a:latin typeface="Arial" pitchFamily="34" charset="0"/>
                </a:rPr>
                <a:t>time </a:t>
              </a:r>
              <a:r>
                <a:rPr lang="en-US" sz="1800" b="1" i="1" dirty="0">
                  <a:latin typeface="Arial" pitchFamily="34" charset="0"/>
                </a:rPr>
                <a:t>t</a:t>
              </a:r>
              <a:r>
                <a:rPr lang="en-US" sz="1800" b="1" dirty="0">
                  <a:latin typeface="Arial" pitchFamily="34" charset="0"/>
                </a:rPr>
                <a:t>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75215" y="1752600"/>
            <a:ext cx="2275879" cy="769441"/>
            <a:chOff x="2475215" y="1752600"/>
            <a:chExt cx="2275879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75215" y="1752600"/>
                  <a:ext cx="2275879" cy="769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⇒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  <a:p>
                  <a:pPr algn="ctr">
                    <a:lnSpc>
                      <a:spcPct val="12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5619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75215" y="1752600"/>
                  <a:ext cx="2275879" cy="7694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2667000" y="211455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1143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smtClean="0"/>
              <a:t>Here is a more general version of temporal case splitting: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Temporal case splitting in SMV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09600" y="1516430"/>
            <a:ext cx="510909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 : T;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: assert G p ;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(i in T)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subcase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c[i] of s for v = i;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0400" y="3632200"/>
            <a:ext cx="5665507" cy="2302838"/>
            <a:chOff x="3200400" y="3632200"/>
            <a:chExt cx="5665507" cy="2302838"/>
          </a:xfrm>
        </p:grpSpPr>
        <p:sp>
          <p:nvSpPr>
            <p:cNvPr id="197637" name="Text Box 5"/>
            <p:cNvSpPr txBox="1">
              <a:spLocks noChangeArrowheads="1"/>
            </p:cNvSpPr>
            <p:nvPr/>
          </p:nvSpPr>
          <p:spPr bwMode="auto">
            <a:xfrm>
              <a:off x="4495800" y="4488488"/>
              <a:ext cx="4370107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c[0] : assert G (v=0 </a:t>
              </a:r>
              <a:r>
                <a:rPr lang="en-US" sz="24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r>
                <a: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p) ;</a:t>
              </a: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c[1] : assert G (v=1 </a:t>
              </a:r>
              <a:r>
                <a:rPr lang="en-US" sz="24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)</a:t>
              </a:r>
              <a:r>
                <a: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p) ;</a:t>
              </a: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...</a:t>
              </a:r>
            </a:p>
            <a:p>
              <a:pPr>
                <a:defRPr/>
              </a:pPr>
              <a:endParaRPr lang="en-US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7638" name="AutoShape 6"/>
            <p:cNvSpPr>
              <a:spLocks noChangeArrowheads="1"/>
            </p:cNvSpPr>
            <p:nvPr/>
          </p:nvSpPr>
          <p:spPr bwMode="auto">
            <a:xfrm>
              <a:off x="3200400" y="3632200"/>
              <a:ext cx="1350963" cy="330200"/>
            </a:xfrm>
            <a:prstGeom prst="rightArrow">
              <a:avLst>
                <a:gd name="adj1" fmla="val 50000"/>
                <a:gd name="adj2" fmla="val 102284"/>
              </a:avLst>
            </a:prstGeom>
            <a:solidFill>
              <a:srgbClr val="98F0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Temporal logic (LTL)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21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1" y="1587500"/>
                <a:ext cx="7848600" cy="2146300"/>
              </a:xfrm>
              <a:noFill/>
              <a:ln/>
            </p:spPr>
            <p:txBody>
              <a:bodyPr/>
              <a:lstStyle/>
              <a:p>
                <a:r>
                  <a:rPr lang="en-US" dirty="0" smtClean="0"/>
                  <a:t>A logical notation that allows to succinctly express relationships of events in time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Temporal </a:t>
                </a:r>
                <a:r>
                  <a:rPr lang="en-US" dirty="0"/>
                  <a:t>operators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𝐺𝑝</m:t>
                    </m:r>
                  </m:oMath>
                </a14:m>
                <a:r>
                  <a:rPr lang="en-US" dirty="0"/>
                  <a:t>		“henceforth p”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𝐹𝑝</m:t>
                    </m:r>
                  </m:oMath>
                </a14:m>
                <a:r>
                  <a:rPr lang="en-US" dirty="0"/>
                  <a:t>		“eventually p”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𝑋𝑝</m:t>
                    </m:r>
                  </m:oMath>
                </a14:m>
                <a:r>
                  <a:rPr lang="en-US" dirty="0"/>
                  <a:t>		“p at the next time”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𝑝𝑊𝑞</m:t>
                    </m:r>
                  </m:oMath>
                </a14:m>
                <a:r>
                  <a:rPr lang="en-US" dirty="0"/>
                  <a:t>		“p unless q”</a:t>
                </a:r>
              </a:p>
            </p:txBody>
          </p:sp>
        </mc:Choice>
        <mc:Fallback xmlns="">
          <p:sp>
            <p:nvSpPr>
              <p:cNvPr id="21402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1" y="1587500"/>
                <a:ext cx="7848600" cy="2146300"/>
              </a:xfrm>
              <a:blipFill rotWithShape="1">
                <a:blip r:embed="rId3"/>
                <a:stretch>
                  <a:fillRect l="-621" t="-1133" b="-322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90638" y="5334000"/>
            <a:ext cx="6634162" cy="457200"/>
            <a:chOff x="1290638" y="5334000"/>
            <a:chExt cx="6634162" cy="457200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1371600" y="5334000"/>
              <a:ext cx="914400" cy="131763"/>
              <a:chOff x="1371600" y="5562600"/>
              <a:chExt cx="914400" cy="131620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9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286000" y="5334000"/>
              <a:ext cx="914400" cy="131763"/>
              <a:chOff x="1371600" y="5562600"/>
              <a:chExt cx="914400" cy="13162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3200400" y="5334000"/>
              <a:ext cx="914400" cy="131763"/>
              <a:chOff x="1371600" y="5562600"/>
              <a:chExt cx="914400" cy="131620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5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4114800" y="5334000"/>
              <a:ext cx="914400" cy="131620"/>
              <a:chOff x="1371600" y="5562600"/>
              <a:chExt cx="914400" cy="131620"/>
            </a:xfrm>
            <a:solidFill>
              <a:srgbClr val="C00000"/>
            </a:solidFill>
          </p:grpSpPr>
          <p:sp>
            <p:nvSpPr>
              <p:cNvPr id="18" name="Oval 17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 bwMode="auto">
              <a:xfrm>
                <a:off x="1524000" y="5628410"/>
                <a:ext cx="762000" cy="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55"/>
            <p:cNvGrpSpPr>
              <a:grpSpLocks/>
            </p:cNvGrpSpPr>
            <p:nvPr/>
          </p:nvGrpSpPr>
          <p:grpSpPr bwMode="auto">
            <a:xfrm>
              <a:off x="5029200" y="5334000"/>
              <a:ext cx="914400" cy="131763"/>
              <a:chOff x="1371600" y="5562600"/>
              <a:chExt cx="914400" cy="131620"/>
            </a:xfrm>
            <a:solidFill>
              <a:srgbClr val="00B050"/>
            </a:solidFill>
          </p:grpSpPr>
          <p:sp>
            <p:nvSpPr>
              <p:cNvPr id="21" name="Oval 20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2" name="Straight Arrow Connector 21"/>
              <p:cNvCxnSpPr>
                <a:stCxn id="21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5943600" y="5334000"/>
              <a:ext cx="914400" cy="131763"/>
              <a:chOff x="1371600" y="5562600"/>
              <a:chExt cx="914400" cy="13162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>
              <a:off x="6858000" y="5334000"/>
              <a:ext cx="914400" cy="131763"/>
              <a:chOff x="1371600" y="5562600"/>
              <a:chExt cx="914400" cy="131620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1371600" y="5562600"/>
                <a:ext cx="152400" cy="1316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</p:cNvCxnSpPr>
              <p:nvPr/>
            </p:nvCxnSpPr>
            <p:spPr bwMode="auto">
              <a:xfrm>
                <a:off x="1524000" y="5629203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90638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638" y="5410200"/>
                  <a:ext cx="37984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114028" y="5410200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028" y="5410200"/>
                  <a:ext cx="55297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952228" y="5410200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228" y="5410200"/>
                  <a:ext cx="55297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66628" y="5421868"/>
                  <a:ext cx="552972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6628" y="5421868"/>
                  <a:ext cx="5529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932993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993" y="5410200"/>
                  <a:ext cx="3798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868552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552" y="5410200"/>
                  <a:ext cx="3798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804111" y="5410200"/>
                  <a:ext cx="379848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111" y="5410200"/>
                  <a:ext cx="3798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7528538" y="533400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5767864"/>
            <a:ext cx="6164521" cy="404336"/>
            <a:chOff x="1066800" y="5767864"/>
            <a:chExt cx="6164521" cy="404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66800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5802868"/>
                  <a:ext cx="69884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876800" y="5791200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5791200"/>
                  <a:ext cx="52572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2326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791200" y="5779532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5779532"/>
                  <a:ext cx="525721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326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705600" y="5767864"/>
                  <a:ext cx="525721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767864"/>
                  <a:ext cx="525721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2326" b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968155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155" y="5802868"/>
                  <a:ext cx="69884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819400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802868"/>
                  <a:ext cx="69884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877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796955" y="5802868"/>
                  <a:ext cx="698845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¬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𝐺𝑝</m:t>
                        </m:r>
                      </m:oMath>
                    </m:oMathPara>
                  </a14:m>
                  <a:endParaRPr lang="en-US" sz="1800" dirty="0">
                    <a:latin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955" y="5802868"/>
                  <a:ext cx="698845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870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008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Invariant decomposition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 a proof using an inductive invariant, we often decompose the invariant into a conjunction of many smaller invariants that are </a:t>
            </a:r>
            <a:r>
              <a:rPr lang="en-US" i="1" dirty="0" smtClean="0"/>
              <a:t>mutually</a:t>
            </a:r>
            <a:r>
              <a:rPr lang="en-US" dirty="0" smtClean="0"/>
              <a:t> inductive: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10200" y="2524125"/>
            <a:ext cx="2208213" cy="1057275"/>
            <a:chOff x="5410200" y="2524125"/>
            <a:chExt cx="2208213" cy="1057275"/>
          </a:xfrm>
        </p:grpSpPr>
        <p:sp>
          <p:nvSpPr>
            <p:cNvPr id="4" name="TextBox 3"/>
            <p:cNvSpPr txBox="1"/>
            <p:nvPr/>
          </p:nvSpPr>
          <p:spPr>
            <a:xfrm>
              <a:off x="5410200" y="2524125"/>
              <a:ext cx="1703388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 s 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 s 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3211513"/>
              <a:ext cx="22082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 s {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}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562600" y="3211513"/>
              <a:ext cx="1905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4495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/>
              </a:rPr>
              <a:t>To prove each conjunct inductive, we might use a different abstraction.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Often we need to strengthen an invariance property with many additional invariants to make it inductive.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87450" y="2551113"/>
            <a:ext cx="2622550" cy="1049337"/>
            <a:chOff x="1187450" y="2551113"/>
            <a:chExt cx="2622550" cy="1049337"/>
          </a:xfrm>
        </p:grpSpPr>
        <p:sp>
          <p:nvSpPr>
            <p:cNvPr id="10" name="TextBox 9"/>
            <p:cNvSpPr txBox="1"/>
            <p:nvPr/>
          </p:nvSpPr>
          <p:spPr>
            <a:xfrm>
              <a:off x="1204913" y="2551113"/>
              <a:ext cx="1960562" cy="830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T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)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 T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sy10"/>
                </a:rPr>
                <a:t>)</a:t>
              </a:r>
              <a:r>
                <a:rPr lang="en-US" sz="18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mmi10"/>
                </a:rPr>
                <a:t>Á</a:t>
              </a:r>
              <a:r>
                <a:rPr lang="en-US" sz="1800" dirty="0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US" sz="1800" baseline="-25000" dirty="0">
                  <a:solidFill>
                    <a:schemeClr val="tx1"/>
                  </a:solidFill>
                  <a:latin typeface="Arial"/>
                </a:rPr>
                <a:t>2</a:t>
              </a:r>
            </a:p>
            <a:p>
              <a:pPr>
                <a:defRPr/>
              </a:pPr>
              <a:endParaRPr lang="en-US" sz="1800" baseline="-25000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219200" y="3216275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1187450" y="3200400"/>
              <a:ext cx="262255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mi10"/>
                </a:rPr>
                <a:t>Á</a:t>
              </a:r>
              <a:r>
                <a:rPr lang="en-US" sz="1800" baseline="-25000" dirty="0">
                  <a:solidFill>
                    <a:srgbClr val="000000"/>
                  </a:solidFill>
                  <a:latin typeface="Arial"/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 T</a:t>
              </a: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sy10"/>
                </a:rPr>
                <a:t>)</a:t>
              </a: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mi10"/>
                </a:rPr>
                <a:t>Á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’</a:t>
              </a:r>
              <a:r>
                <a:rPr lang="en-US" sz="1800" baseline="-25000" dirty="0">
                  <a:solidFill>
                    <a:srgbClr val="000000"/>
                  </a:solidFill>
                  <a:latin typeface="Arial"/>
                </a:rPr>
                <a:t>1</a:t>
              </a:r>
              <a:r>
                <a:rPr lang="en-US" dirty="0">
                  <a:latin typeface="Arial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sy10"/>
                </a:rPr>
                <a:t>Æ</a:t>
              </a:r>
              <a:r>
                <a:rPr lang="en-US" sz="1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mmi10"/>
                </a:rPr>
                <a:t>Á’</a:t>
              </a:r>
              <a:r>
                <a:rPr lang="en-US" sz="1800" baseline="-2500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Invariant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 dirty="0" smtClean="0"/>
              <a:t>To prove a property holds at time t, we can assume that other properties hold at times </a:t>
            </a:r>
            <a:r>
              <a:rPr lang="en-US" i="1" dirty="0" smtClean="0"/>
              <a:t>less than t</a:t>
            </a:r>
            <a:r>
              <a:rPr lang="en-US" dirty="0" smtClean="0"/>
              <a:t>. The properties then hold by mutual induction.</a:t>
            </a:r>
          </a:p>
          <a:p>
            <a:r>
              <a:rPr lang="en-US" dirty="0" smtClean="0"/>
              <a:t>We can express this idea using the </a:t>
            </a:r>
            <a:r>
              <a:rPr lang="en-US" i="1" dirty="0" smtClean="0"/>
              <a:t>releases</a:t>
            </a:r>
            <a:r>
              <a:rPr lang="en-US" dirty="0" smtClean="0"/>
              <a:t> operator: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2590800"/>
            <a:ext cx="4419600" cy="445532"/>
            <a:chOff x="1371600" y="2590800"/>
            <a:chExt cx="4419600" cy="44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371600" y="2590800"/>
                  <a:ext cx="8083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ℛ</m:t>
                      </m:r>
                    </m:oMath>
                  </a14:m>
                  <a:r>
                    <a:rPr lang="en-US" dirty="0" smtClean="0"/>
                    <a:t> q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2590800"/>
                  <a:ext cx="80836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271" t="-7576" r="-9774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455304" y="2667000"/>
              <a:ext cx="2335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"p fails </a:t>
              </a:r>
              <a:r>
                <a:rPr lang="en-US" sz="1800" i="1" dirty="0" smtClean="0"/>
                <a:t>before</a:t>
              </a:r>
              <a:r>
                <a:rPr lang="en-US" sz="1800" dirty="0" smtClean="0"/>
                <a:t> q fails"</a:t>
              </a:r>
              <a:endParaRPr lang="en-US" sz="1800" dirty="0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3429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If no property is the first to fail, then all properties are always true.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84122" y="4258270"/>
            <a:ext cx="1211678" cy="923330"/>
            <a:chOff x="3284122" y="4258270"/>
            <a:chExt cx="1211678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284122" y="4258270"/>
                  <a:ext cx="117814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ℛ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𝑞</m:t>
                      </m:r>
                    </m:oMath>
                  </a14:m>
                  <a:endParaRPr lang="en-US" sz="1800" dirty="0" smtClean="0"/>
                </a:p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𝑞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ℛ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endParaRPr lang="en-US" sz="1800" dirty="0" smtClean="0"/>
                </a:p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𝐺</m:t>
                      </m:r>
                      <m:r>
                        <a:rPr lang="en-US" sz="1800" b="0" i="1" dirty="0" smtClean="0">
                          <a:latin typeface="Cambria Math"/>
                        </a:rPr>
                        <m:t> </m:t>
                      </m:r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</m:oMath>
                  </a14:m>
                  <a:r>
                    <a:rPr lang="en-US" sz="1800" dirty="0" smtClean="0"/>
                    <a:t> </a:t>
                  </a:r>
                  <a:endParaRPr lang="en-US" sz="18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122" y="4258270"/>
                  <a:ext cx="1178143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2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3284122" y="4867870"/>
              <a:ext cx="12116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/>
          <p:nvPr/>
        </p:nvSpPr>
        <p:spPr>
          <a:xfrm>
            <a:off x="1219200" y="5715000"/>
            <a:ext cx="6479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premises can be checked with a model checker.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decomposition in SMV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This argument: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514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can be expressed in SMV like this:</a:t>
            </a:r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8945" y="3276600"/>
            <a:ext cx="29546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 : assert G ...;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 : assert G ...;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using (p) prove q;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using (q) prove p;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0800" y="1210270"/>
            <a:ext cx="1211678" cy="923330"/>
            <a:chOff x="3284122" y="4258270"/>
            <a:chExt cx="1211678" cy="9233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84122" y="4258270"/>
                  <a:ext cx="117814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ℛ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𝑞</m:t>
                      </m:r>
                    </m:oMath>
                  </a14:m>
                  <a:endParaRPr lang="en-US" sz="1800" dirty="0" smtClean="0"/>
                </a:p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𝑞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ℛ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endParaRPr lang="en-US" sz="1800" dirty="0" smtClean="0"/>
                </a:p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</a:rPr>
                        <m:t>𝐺</m:t>
                      </m:r>
                      <m:r>
                        <a:rPr lang="en-US" sz="1800" b="0" i="1" dirty="0" smtClean="0">
                          <a:latin typeface="Cambria Math"/>
                        </a:rPr>
                        <m:t> </m:t>
                      </m:r>
                      <m:r>
                        <a:rPr lang="en-US" sz="1800" i="1" dirty="0" smtClean="0"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en-US" sz="1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∧</m:t>
                      </m:r>
                      <m:r>
                        <a:rPr lang="en-US" sz="1800" b="0" i="1" smtClean="0">
                          <a:latin typeface="Cambria Math"/>
                        </a:rPr>
                        <m:t>𝐺</m:t>
                      </m:r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</a:rPr>
                        <m:t>𝑞</m:t>
                      </m:r>
                    </m:oMath>
                  </a14:m>
                  <a:r>
                    <a:rPr lang="en-US" sz="1800" dirty="0" smtClean="0"/>
                    <a:t> </a:t>
                  </a:r>
                  <a:endParaRPr lang="en-US" sz="18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122" y="4258270"/>
                  <a:ext cx="1178143" cy="923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2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>
              <a:off x="3284122" y="4867870"/>
              <a:ext cx="121167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16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Combine with case splitting</a:t>
            </a:r>
          </a:p>
        </p:txBody>
      </p:sp>
      <p:sp>
        <p:nvSpPr>
          <p:cNvPr id="26627" name="Rectangle 3" descr="25%"/>
          <p:cNvSpPr>
            <a:spLocks noChangeArrowheads="1"/>
          </p:cNvSpPr>
          <p:nvPr/>
        </p:nvSpPr>
        <p:spPr bwMode="auto">
          <a:xfrm>
            <a:off x="1066800" y="1752600"/>
            <a:ext cx="4572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p</a:t>
            </a:r>
            <a:r>
              <a:rPr lang="en-US" sz="1800" b="1" baseline="-25000">
                <a:latin typeface="Arial" pitchFamily="34" charset="0"/>
              </a:rPr>
              <a:t>1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28" name="Rectangle 4" descr="25%"/>
          <p:cNvSpPr>
            <a:spLocks noChangeArrowheads="1"/>
          </p:cNvSpPr>
          <p:nvPr/>
        </p:nvSpPr>
        <p:spPr bwMode="auto">
          <a:xfrm>
            <a:off x="2133600" y="1752600"/>
            <a:ext cx="4572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p</a:t>
            </a:r>
            <a:r>
              <a:rPr lang="en-US" sz="1800" b="1" baseline="-25000">
                <a:latin typeface="Arial" pitchFamily="34" charset="0"/>
              </a:rPr>
              <a:t>2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29" name="Rectangle 5" descr="25%"/>
          <p:cNvSpPr>
            <a:spLocks noChangeArrowheads="1"/>
          </p:cNvSpPr>
          <p:nvPr/>
        </p:nvSpPr>
        <p:spPr bwMode="auto">
          <a:xfrm>
            <a:off x="3200400" y="1752600"/>
            <a:ext cx="4572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p</a:t>
            </a:r>
            <a:r>
              <a:rPr lang="en-US" sz="1800" b="1" baseline="-25000">
                <a:latin typeface="Arial" pitchFamily="34" charset="0"/>
              </a:rPr>
              <a:t>3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30" name="Rectangle 6" descr="25%"/>
          <p:cNvSpPr>
            <a:spLocks noChangeArrowheads="1"/>
          </p:cNvSpPr>
          <p:nvPr/>
        </p:nvSpPr>
        <p:spPr bwMode="auto">
          <a:xfrm>
            <a:off x="4267200" y="1752600"/>
            <a:ext cx="4572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p</a:t>
            </a:r>
            <a:r>
              <a:rPr lang="en-US" sz="1800" b="1" baseline="-25000">
                <a:latin typeface="Arial" pitchFamily="34" charset="0"/>
              </a:rPr>
              <a:t>4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31" name="Rectangle 7" descr="25%"/>
          <p:cNvSpPr>
            <a:spLocks noChangeArrowheads="1"/>
          </p:cNvSpPr>
          <p:nvPr/>
        </p:nvSpPr>
        <p:spPr bwMode="auto">
          <a:xfrm>
            <a:off x="5334000" y="1752600"/>
            <a:ext cx="4572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p</a:t>
            </a:r>
            <a:r>
              <a:rPr lang="en-US" sz="1800" b="1" baseline="-25000">
                <a:latin typeface="Arial" pitchFamily="34" charset="0"/>
              </a:rPr>
              <a:t>5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505200" y="289560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00" b="1" i="1">
                <a:latin typeface="Arial" pitchFamily="34" charset="0"/>
              </a:rPr>
              <a:t>v</a:t>
            </a:r>
            <a:r>
              <a:rPr lang="en-US" sz="1800" b="1" baseline="-25000">
                <a:latin typeface="Arial" pitchFamily="34" charset="0"/>
              </a:rPr>
              <a:t>1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447800" y="2286000"/>
            <a:ext cx="1981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438400" y="22860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429000" y="22860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3810000" y="22860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3962400" y="2286000"/>
            <a:ext cx="1600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248400" y="1752600"/>
            <a:ext cx="3746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...</a:t>
            </a:r>
          </a:p>
        </p:txBody>
      </p:sp>
      <p:sp>
        <p:nvSpPr>
          <p:cNvPr id="26639" name="AutoShape 15" descr="25%"/>
          <p:cNvSpPr>
            <a:spLocks noChangeArrowheads="1"/>
          </p:cNvSpPr>
          <p:nvPr/>
        </p:nvSpPr>
        <p:spPr bwMode="auto">
          <a:xfrm>
            <a:off x="3962400" y="3276600"/>
            <a:ext cx="2209800" cy="609600"/>
          </a:xfrm>
          <a:prstGeom prst="cloudCallout">
            <a:avLst>
              <a:gd name="adj1" fmla="val -52227"/>
              <a:gd name="adj2" fmla="val -6875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latin typeface="Symbol" pitchFamily="18" charset="2"/>
              </a:rPr>
              <a:t>f</a:t>
            </a:r>
            <a:r>
              <a:rPr lang="en-US" sz="1800" b="1">
                <a:latin typeface="Arial" pitchFamily="34" charset="0"/>
              </a:rPr>
              <a:t>: I'm O.K. at</a:t>
            </a:r>
          </a:p>
          <a:p>
            <a:pPr algn="ctr">
              <a:defRPr/>
            </a:pPr>
            <a:r>
              <a:rPr lang="en-US" sz="1800" b="1">
                <a:latin typeface="Arial" pitchFamily="34" charset="0"/>
              </a:rPr>
              <a:t>time </a:t>
            </a:r>
            <a:r>
              <a:rPr lang="en-US" sz="1800" b="1" i="1">
                <a:latin typeface="Arial" pitchFamily="34" charset="0"/>
              </a:rPr>
              <a:t>t</a:t>
            </a:r>
            <a:r>
              <a:rPr lang="en-US" sz="1800" b="1">
                <a:latin typeface="Arial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326702"/>
                <a:ext cx="740279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Arial" pitchFamily="34" charset="0"/>
                  </a:rPr>
                  <a:t>To prove case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𝑤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, assume general case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>
                    <a:latin typeface="Arial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2664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326702"/>
                <a:ext cx="740279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988" t="-7692" r="-247" b="-3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35288" y="4972050"/>
            <a:ext cx="2819400" cy="769441"/>
            <a:chOff x="2935288" y="4972050"/>
            <a:chExt cx="2819400" cy="7694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6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63698" y="4972050"/>
                  <a:ext cx="2753061" cy="769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((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  <a:p>
                  <a:pPr algn="ctr">
                    <a:lnSpc>
                      <a:spcPct val="12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26643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3698" y="4972050"/>
                  <a:ext cx="2753061" cy="7694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2935288" y="535677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in SMV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81000"/>
          </a:xfrm>
        </p:spPr>
        <p:txBody>
          <a:bodyPr/>
          <a:lstStyle/>
          <a:p>
            <a:r>
              <a:rPr lang="en-US" dirty="0" smtClean="0"/>
              <a:t>This argument: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24384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Can be expressed like this in SMV:</a:t>
            </a:r>
            <a:endParaRPr lang="en-US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8945" y="3276600"/>
            <a:ext cx="49552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 : T;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 : assert G ...;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 in T)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subcase c[i] of p for w = i;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(in in T)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using (p) prove c[i];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0" y="1143000"/>
            <a:ext cx="2819400" cy="769441"/>
            <a:chOff x="2935288" y="4972050"/>
            <a:chExt cx="2819400" cy="7694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63698" y="4972050"/>
                  <a:ext cx="2753061" cy="7694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∀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((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Arial" pitchFamily="34" charset="0"/>
                  </a:endParaRPr>
                </a:p>
                <a:p>
                  <a:pPr algn="ctr">
                    <a:lnSpc>
                      <a:spcPct val="12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9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3698" y="4972050"/>
                  <a:ext cx="2753061" cy="7694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935288" y="535677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828800"/>
          </a:xfrm>
        </p:spPr>
        <p:txBody>
          <a:bodyPr/>
          <a:lstStyle/>
          <a:p>
            <a:r>
              <a:rPr lang="en-US" dirty="0" smtClean="0"/>
              <a:t>Having decomposed a property into a collection of simpler properties, we need an abstraction to prove each property.</a:t>
            </a:r>
          </a:p>
          <a:p>
            <a:r>
              <a:rPr lang="en-US" dirty="0" smtClean="0"/>
              <a:t>Recall, an abstraction is just a restricted proof system.</a:t>
            </a:r>
          </a:p>
          <a:p>
            <a:r>
              <a:rPr lang="en-US" dirty="0" smtClean="0"/>
              <a:t>SMV uses a very simple form of predicate abstraction called a </a:t>
            </a:r>
            <a:r>
              <a:rPr lang="en-US" i="1" dirty="0" smtClean="0"/>
              <a:t>data type reduction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505200"/>
                <a:ext cx="8686800" cy="1295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66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For data type T, pick a finite set of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,…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type T, we allow predicates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each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of type, say,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dirty="0" smtClean="0"/>
                  <a:t> we allow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=0,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05200"/>
                <a:ext cx="8686800" cy="1295400"/>
              </a:xfrm>
              <a:prstGeom prst="rect">
                <a:avLst/>
              </a:prstGeom>
              <a:blipFill rotWithShape="1">
                <a:blip r:embed="rId2"/>
                <a:stretch>
                  <a:fillRect l="-631" t="-186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30480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type abstraction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6527" y="5334000"/>
                <a:ext cx="76709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 the value of a variable in the abstraction is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 …</m:t>
                    </m:r>
                  </m:oMath>
                </a14:m>
                <a:r>
                  <a:rPr lang="en-US" dirty="0" smtClean="0"/>
                  <a:t> or "other".</a:t>
                </a:r>
              </a:p>
              <a:p>
                <a:r>
                  <a:rPr lang="en-US" dirty="0" smtClean="0"/>
                  <a:t>The value of an array is known only at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7" y="5334000"/>
                <a:ext cx="767094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74" t="-4310" r="-318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6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2133600"/>
              </a:xfrm>
            </p:spPr>
            <p:txBody>
              <a:bodyPr/>
              <a:lstStyle/>
              <a:p>
                <a:r>
                  <a:rPr lang="en-US" dirty="0" smtClean="0"/>
                  <a:t>Recall that to describe an abstraction, we need to know not just the abstract language (what can be expressed) but also what can be deduced.</a:t>
                </a:r>
              </a:p>
              <a:p>
                <a:r>
                  <a:rPr lang="en-US" dirty="0" smtClean="0"/>
                  <a:t>SMV's deduction rules are very weak. This table describes what SMV can deduce about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given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of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reduced with parameter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2133600"/>
              </a:xfrm>
              <a:blipFill rotWithShape="1">
                <a:blip r:embed="rId2"/>
                <a:stretch>
                  <a:fillRect l="-632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971800" y="3657600"/>
            <a:ext cx="2362200" cy="1524000"/>
            <a:chOff x="2971800" y="3657600"/>
            <a:chExt cx="2362200" cy="1524000"/>
          </a:xfrm>
        </p:grpSpPr>
        <p:sp>
          <p:nvSpPr>
            <p:cNvPr id="4" name="Rectangle 2" descr="25%"/>
            <p:cNvSpPr>
              <a:spLocks noChangeArrowheads="1"/>
            </p:cNvSpPr>
            <p:nvPr/>
          </p:nvSpPr>
          <p:spPr bwMode="auto">
            <a:xfrm>
              <a:off x="3048000" y="3657600"/>
              <a:ext cx="2286000" cy="1524000"/>
            </a:xfrm>
            <a:prstGeom prst="rect">
              <a:avLst/>
            </a:prstGeom>
            <a:pattFill prst="pct25">
              <a:fgClr>
                <a:srgbClr val="98F0AB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dirty="0" smtClean="0">
                  <a:latin typeface="Arial" pitchFamily="34" charset="0"/>
                </a:rPr>
                <a:t> 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810000" y="3657600"/>
              <a:ext cx="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572000" y="3657600"/>
              <a:ext cx="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048000" y="4114800"/>
              <a:ext cx="228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048000" y="4648200"/>
              <a:ext cx="228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26091" y="3657600"/>
                  <a:ext cx="8143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091" y="3657600"/>
                  <a:ext cx="81439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95610" y="4202668"/>
                  <a:ext cx="761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5610" y="4202668"/>
                  <a:ext cx="76161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71800" y="4648200"/>
                  <a:ext cx="761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4648200"/>
                  <a:ext cx="76161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10381" y="3657600"/>
                  <a:ext cx="761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381" y="3657600"/>
                  <a:ext cx="76161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72381" y="3657600"/>
                  <a:ext cx="761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381" y="3657600"/>
                  <a:ext cx="76161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992257" y="4184485"/>
                  <a:ext cx="397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257" y="4184485"/>
                  <a:ext cx="39786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754256" y="4184485"/>
                  <a:ext cx="397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256" y="4184485"/>
                  <a:ext cx="397865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992257" y="4663531"/>
                  <a:ext cx="397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2257" y="4663531"/>
                  <a:ext cx="397865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5543490"/>
                <a:ext cx="72508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are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, we can't deduce anything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43490"/>
                <a:ext cx="7250831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009" t="-6061" r="-1346" b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 reductions in SMV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This code proves a property parameterize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by reducing data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to just the abstract values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762000"/>
              </a:xfrm>
              <a:blipFill rotWithShape="1">
                <a:blip r:embed="rId2"/>
                <a:stretch>
                  <a:fillRect l="-772" t="-3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2133600"/>
            <a:ext cx="46474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 0..999;</a:t>
            </a:r>
          </a:p>
          <a:p>
            <a:endParaRPr lang="en-U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 in T)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p[i] : assert G ...;</a:t>
            </a:r>
          </a:p>
          <a:p>
            <a:endParaRPr lang="en-U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 in T)</a:t>
            </a:r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using T -&gt; {i} prove p[i];</a:t>
            </a:r>
          </a:p>
        </p:txBody>
      </p:sp>
    </p:spTree>
    <p:extLst>
      <p:ext uri="{BB962C8B-B14F-4D97-AF65-F5344CB8AC3E}">
        <p14:creationId xmlns:p14="http://schemas.microsoft.com/office/powerpoint/2010/main" val="9422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066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array of processes with one state variable each and a one shared variable. At each time, the scheduled process swaps its own variable with the shared variable.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25804"/>
            <a:ext cx="28007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 0..999;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Q 0..2;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 : Q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 : array T </a:t>
            </a:r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 Q;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T;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438400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(v) := {0,1};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 in T)</a:t>
            </a:r>
          </a:p>
          <a:p>
            <a:r>
              <a: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a[i] := {0,1}; </a:t>
            </a:r>
          </a:p>
          <a:p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next(a[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]) := v;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next(v) := a[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19886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81000"/>
          </a:xfrm>
        </p:spPr>
        <p:txBody>
          <a:bodyPr/>
          <a:lstStyle/>
          <a:p>
            <a:r>
              <a:rPr lang="en-US" dirty="0" smtClean="0"/>
              <a:t>We want to prove the shared variable always less than 2: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4384" y="1752600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 : assert G (v &lt; 2);</a:t>
            </a:r>
          </a:p>
          <a:p>
            <a:endParaRPr lang="en-US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4384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Split cases on most recent writer of shared variable:</a:t>
            </a:r>
          </a:p>
          <a:p>
            <a:pPr marL="0" indent="0">
              <a:buFontTx/>
              <a:buNone/>
            </a:pPr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080" y="3124200"/>
            <a:ext cx="49552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 : T;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next(w) :=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 in T)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subcase c[i] of p for w = i;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648200"/>
            <a:ext cx="868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Use mutual induction to prove the cases, with a data type reduction:</a:t>
            </a:r>
          </a:p>
          <a:p>
            <a:pPr marL="0" indent="0">
              <a:buFontTx/>
              <a:buNone/>
            </a:pPr>
            <a:endParaRPr lang="en-US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25780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using p, T-&gt;{i} prove c[i];</a:t>
            </a:r>
          </a:p>
        </p:txBody>
      </p:sp>
    </p:spTree>
    <p:extLst>
      <p:ext uri="{BB962C8B-B14F-4D97-AF65-F5344CB8AC3E}">
        <p14:creationId xmlns:p14="http://schemas.microsoft.com/office/powerpoint/2010/main" val="39971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temporal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071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57325" y="1587500"/>
                <a:ext cx="6924675" cy="952500"/>
              </a:xfrm>
              <a:noFill/>
              <a:ln/>
            </p:spPr>
            <p:txBody>
              <a:bodyPr/>
              <a:lstStyle/>
              <a:p>
                <a:r>
                  <a:rPr lang="en-US" i="1" dirty="0" smtClean="0"/>
                  <a:t>Safety</a:t>
                </a:r>
                <a:r>
                  <a:rPr lang="en-US" dirty="0"/>
                  <a:t> </a:t>
                </a:r>
                <a:r>
                  <a:rPr lang="en-US" dirty="0" smtClean="0"/>
                  <a:t> (nothing bad happens)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¬(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</a:t>
                </a:r>
                <a:r>
                  <a:rPr lang="en-US" dirty="0">
                    <a:solidFill>
                      <a:schemeClr val="tx1"/>
                    </a:solidFill>
                  </a:rPr>
                  <a:t>mutual exclusion”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𝑟𝑒𝑞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𝑎𝑐𝑘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must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hold until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i="1" dirty="0" err="1" smtClean="0"/>
                  <a:t>Liveness</a:t>
                </a:r>
                <a:r>
                  <a:rPr lang="en-US" dirty="0" smtClean="0"/>
                  <a:t>  (something </a:t>
                </a:r>
                <a:r>
                  <a:rPr lang="en-US" dirty="0"/>
                  <a:t>good happens)</a:t>
                </a:r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𝑎𝑐𝑘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		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“if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eventually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i="1" dirty="0" smtClean="0"/>
                  <a:t>Fairness</a:t>
                </a:r>
                <a:endParaRPr lang="en-US" i="1" dirty="0"/>
              </a:p>
              <a:p>
                <a:pPr lvl="1">
                  <a:buFont typeface="B Times Bold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𝑟𝑒𝑞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>
                    <a:latin typeface="Arial Narrow" pitchFamily="34" charset="0"/>
                  </a:rPr>
                  <a:t>		</a:t>
                </a:r>
                <a:r>
                  <a:rPr lang="en-US" dirty="0">
                    <a:solidFill>
                      <a:schemeClr val="tx1"/>
                    </a:solidFill>
                  </a:rPr>
                  <a:t>“if infinitely often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𝑟𝑒𝑞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infinitely 				 often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6071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7325" y="1587500"/>
                <a:ext cx="6924675" cy="952500"/>
              </a:xfrm>
              <a:blipFill rotWithShape="1">
                <a:blip r:embed="rId3"/>
                <a:stretch>
                  <a:fillRect l="-704" t="-2548" r="-792" b="-270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52600" y="5791200"/>
            <a:ext cx="4067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focus on safety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0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build="p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decompositions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combination of temporal case splitting and invariant decomposition can support a general approach to decomposing proofs of complex systems. </a:t>
            </a:r>
          </a:p>
          <a:p>
            <a:pPr eaLnBrk="1" hangingPunct="1"/>
            <a:r>
              <a:rPr lang="en-US" dirty="0" smtClean="0"/>
              <a:t>Use case splitting to divide the proof into “units of work” or "transactions". </a:t>
            </a:r>
          </a:p>
          <a:p>
            <a:pPr lvl="1" eaLnBrk="1" hangingPunct="1"/>
            <a:r>
              <a:rPr lang="en-US" dirty="0" smtClean="0"/>
              <a:t>For a CPU, this might be instructions, loads, stores, etc...</a:t>
            </a:r>
          </a:p>
          <a:p>
            <a:pPr lvl="1" eaLnBrk="1" hangingPunct="1"/>
            <a:r>
              <a:rPr lang="en-US" dirty="0" smtClean="0"/>
              <a:t>For a router, units of work might be packets.</a:t>
            </a:r>
            <a:endParaRPr lang="en-US" dirty="0"/>
          </a:p>
          <a:p>
            <a:pPr eaLnBrk="1" hangingPunct="1"/>
            <a:r>
              <a:rPr lang="en-US" dirty="0" smtClean="0"/>
              <a:t>Each transaction can assume all earlier transactions are correct.</a:t>
            </a:r>
          </a:p>
          <a:p>
            <a:pPr eaLnBrk="1" hangingPunct="1"/>
            <a:r>
              <a:rPr lang="en-US" dirty="0" smtClean="0"/>
              <a:t>Since each unit of work uses only a small collection of system resources, a simple abstraction will prove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: packet router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305800" cy="2209800"/>
          </a:xfrm>
        </p:spPr>
        <p:txBody>
          <a:bodyPr/>
          <a:lstStyle/>
          <a:p>
            <a:pPr eaLnBrk="1" hangingPunct="1"/>
            <a:r>
              <a:rPr lang="en-US" smtClean="0"/>
              <a:t>Unit of work is a packet</a:t>
            </a:r>
          </a:p>
          <a:p>
            <a:pPr eaLnBrk="1" hangingPunct="1"/>
            <a:r>
              <a:rPr lang="en-US" smtClean="0"/>
              <a:t>Packets don’t interact</a:t>
            </a:r>
          </a:p>
          <a:p>
            <a:pPr eaLnBrk="1" hangingPunct="1"/>
            <a:r>
              <a:rPr lang="en-US" smtClean="0"/>
              <a:t>Each packet uses finite resources</a:t>
            </a:r>
          </a:p>
          <a:p>
            <a:pPr lvl="1" eaLnBrk="1" hangingPunct="1"/>
            <a:r>
              <a:rPr lang="en-US" smtClean="0"/>
              <a:t>allows abstraction to finite state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81400" y="2209800"/>
            <a:ext cx="1524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</a:rPr>
              <a:t>Switch</a:t>
            </a:r>
          </a:p>
          <a:p>
            <a:pPr algn="ctr">
              <a:defRPr/>
            </a:pPr>
            <a:r>
              <a:rPr lang="en-US">
                <a:latin typeface="Arial" pitchFamily="34" charset="0"/>
              </a:rPr>
              <a:t>fabric</a:t>
            </a:r>
          </a:p>
        </p:txBody>
      </p:sp>
      <p:grpSp>
        <p:nvGrpSpPr>
          <p:cNvPr id="29701" name="Group 12"/>
          <p:cNvGrpSpPr>
            <a:grpSpLocks/>
          </p:cNvGrpSpPr>
          <p:nvPr/>
        </p:nvGrpSpPr>
        <p:grpSpPr bwMode="auto">
          <a:xfrm>
            <a:off x="1447800" y="1905000"/>
            <a:ext cx="1371600" cy="228600"/>
            <a:chOff x="912" y="1200"/>
            <a:chExt cx="864" cy="144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702" name="Group 13"/>
          <p:cNvGrpSpPr>
            <a:grpSpLocks/>
          </p:cNvGrpSpPr>
          <p:nvPr/>
        </p:nvGrpSpPr>
        <p:grpSpPr bwMode="auto">
          <a:xfrm>
            <a:off x="1447800" y="2667000"/>
            <a:ext cx="1371600" cy="228600"/>
            <a:chOff x="912" y="1200"/>
            <a:chExt cx="864" cy="144"/>
          </a:xfrm>
        </p:grpSpPr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703" name="Group 20"/>
          <p:cNvGrpSpPr>
            <a:grpSpLocks/>
          </p:cNvGrpSpPr>
          <p:nvPr/>
        </p:nvGrpSpPr>
        <p:grpSpPr bwMode="auto">
          <a:xfrm>
            <a:off x="1447800" y="3429000"/>
            <a:ext cx="1371600" cy="228600"/>
            <a:chOff x="912" y="1200"/>
            <a:chExt cx="864" cy="14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2819400" y="2057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28194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V="1">
            <a:off x="28194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762000" y="198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7620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620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1355725" y="1341438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input buffers</a:t>
            </a:r>
          </a:p>
        </p:txBody>
      </p:sp>
      <p:grpSp>
        <p:nvGrpSpPr>
          <p:cNvPr id="29711" name="Group 41"/>
          <p:cNvGrpSpPr>
            <a:grpSpLocks/>
          </p:cNvGrpSpPr>
          <p:nvPr/>
        </p:nvGrpSpPr>
        <p:grpSpPr bwMode="auto">
          <a:xfrm>
            <a:off x="5867400" y="1905000"/>
            <a:ext cx="1371600" cy="228600"/>
            <a:chOff x="912" y="1200"/>
            <a:chExt cx="864" cy="144"/>
          </a:xfrm>
        </p:grpSpPr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712" name="Group 48"/>
          <p:cNvGrpSpPr>
            <a:grpSpLocks/>
          </p:cNvGrpSpPr>
          <p:nvPr/>
        </p:nvGrpSpPr>
        <p:grpSpPr bwMode="auto">
          <a:xfrm>
            <a:off x="5867400" y="2667000"/>
            <a:ext cx="1371600" cy="228600"/>
            <a:chOff x="912" y="1200"/>
            <a:chExt cx="864" cy="144"/>
          </a:xfrm>
        </p:grpSpPr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713" name="Group 55"/>
          <p:cNvGrpSpPr>
            <a:grpSpLocks/>
          </p:cNvGrpSpPr>
          <p:nvPr/>
        </p:nvGrpSpPr>
        <p:grpSpPr bwMode="auto">
          <a:xfrm>
            <a:off x="5867400" y="3429000"/>
            <a:ext cx="1371600" cy="228600"/>
            <a:chOff x="912" y="1200"/>
            <a:chExt cx="864" cy="144"/>
          </a:xfrm>
        </p:grpSpPr>
        <p:sp>
          <p:nvSpPr>
            <p:cNvPr id="24632" name="Rectangle 56"/>
            <p:cNvSpPr>
              <a:spLocks noChangeArrowheads="1"/>
            </p:cNvSpPr>
            <p:nvPr/>
          </p:nvSpPr>
          <p:spPr bwMode="auto">
            <a:xfrm>
              <a:off x="912" y="1200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>
              <a:off x="1056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>
              <a:off x="1200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>
              <a:off x="1344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>
              <a:off x="1488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>
              <a:off x="1632" y="12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4638" name="Line 62"/>
          <p:cNvSpPr>
            <a:spLocks noChangeShapeType="1"/>
          </p:cNvSpPr>
          <p:nvPr/>
        </p:nvSpPr>
        <p:spPr bwMode="auto">
          <a:xfrm flipH="1">
            <a:off x="5105400" y="20574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 flipH="1">
            <a:off x="51054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 flipH="1" flipV="1">
            <a:off x="51054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41" name="Line 65"/>
          <p:cNvSpPr>
            <a:spLocks noChangeShapeType="1"/>
          </p:cNvSpPr>
          <p:nvPr/>
        </p:nvSpPr>
        <p:spPr bwMode="auto">
          <a:xfrm>
            <a:off x="72390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42" name="Line 66"/>
          <p:cNvSpPr>
            <a:spLocks noChangeShapeType="1"/>
          </p:cNvSpPr>
          <p:nvPr/>
        </p:nvSpPr>
        <p:spPr bwMode="auto">
          <a:xfrm>
            <a:off x="72390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72390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5775325" y="1341438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output buffers</a:t>
            </a:r>
          </a:p>
        </p:txBody>
      </p:sp>
      <p:grpSp>
        <p:nvGrpSpPr>
          <p:cNvPr id="24652" name="Group 76"/>
          <p:cNvGrpSpPr>
            <a:grpSpLocks/>
          </p:cNvGrpSpPr>
          <p:nvPr/>
        </p:nvGrpSpPr>
        <p:grpSpPr bwMode="auto">
          <a:xfrm>
            <a:off x="762000" y="1905000"/>
            <a:ext cx="7162800" cy="1752600"/>
            <a:chOff x="480" y="1200"/>
            <a:chExt cx="4512" cy="1104"/>
          </a:xfrm>
        </p:grpSpPr>
        <p:sp>
          <p:nvSpPr>
            <p:cNvPr id="24645" name="Rectangle 69"/>
            <p:cNvSpPr>
              <a:spLocks noChangeArrowheads="1"/>
            </p:cNvSpPr>
            <p:nvPr/>
          </p:nvSpPr>
          <p:spPr bwMode="auto">
            <a:xfrm>
              <a:off x="1344" y="120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46" name="Line 70"/>
            <p:cNvSpPr>
              <a:spLocks noChangeShapeType="1"/>
            </p:cNvSpPr>
            <p:nvPr/>
          </p:nvSpPr>
          <p:spPr bwMode="auto">
            <a:xfrm>
              <a:off x="480" y="1248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47" name="Line 71"/>
            <p:cNvSpPr>
              <a:spLocks noChangeShapeType="1"/>
            </p:cNvSpPr>
            <p:nvPr/>
          </p:nvSpPr>
          <p:spPr bwMode="auto">
            <a:xfrm>
              <a:off x="1776" y="1296"/>
              <a:ext cx="48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48" name="Line 72"/>
            <p:cNvSpPr>
              <a:spLocks noChangeShapeType="1"/>
            </p:cNvSpPr>
            <p:nvPr/>
          </p:nvSpPr>
          <p:spPr bwMode="auto">
            <a:xfrm>
              <a:off x="2256" y="1584"/>
              <a:ext cx="96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49" name="Line 73"/>
            <p:cNvSpPr>
              <a:spLocks noChangeShapeType="1"/>
            </p:cNvSpPr>
            <p:nvPr/>
          </p:nvSpPr>
          <p:spPr bwMode="auto">
            <a:xfrm flipH="1" flipV="1">
              <a:off x="3216" y="1968"/>
              <a:ext cx="48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50" name="Rectangle 74"/>
            <p:cNvSpPr>
              <a:spLocks noChangeArrowheads="1"/>
            </p:cNvSpPr>
            <p:nvPr/>
          </p:nvSpPr>
          <p:spPr bwMode="auto">
            <a:xfrm>
              <a:off x="3984" y="216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4651" name="Line 75"/>
            <p:cNvSpPr>
              <a:spLocks noChangeShapeType="1"/>
            </p:cNvSpPr>
            <p:nvPr/>
          </p:nvSpPr>
          <p:spPr bwMode="auto">
            <a:xfrm>
              <a:off x="4560" y="225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Illustration: </a:t>
            </a:r>
            <a:r>
              <a:rPr lang="en-US" dirty="0" err="1"/>
              <a:t>Tomasulo’s</a:t>
            </a:r>
            <a:r>
              <a:rPr lang="en-US" dirty="0"/>
              <a:t>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57200"/>
          </a:xfrm>
        </p:spPr>
        <p:txBody>
          <a:bodyPr/>
          <a:lstStyle/>
          <a:p>
            <a:r>
              <a:rPr lang="en-US" sz="2400" dirty="0"/>
              <a:t>Execute instructions in data flow order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752600" y="2133600"/>
            <a:ext cx="1295400" cy="914400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>
            <a:off x="1752600" y="23622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>
            <a:off x="1752600" y="2590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1752600" y="28194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76" name="Group 8"/>
          <p:cNvGrpSpPr>
            <a:grpSpLocks/>
          </p:cNvGrpSpPr>
          <p:nvPr/>
        </p:nvGrpSpPr>
        <p:grpSpPr bwMode="auto">
          <a:xfrm>
            <a:off x="4343400" y="3352800"/>
            <a:ext cx="1377950" cy="762000"/>
            <a:chOff x="2736" y="2112"/>
            <a:chExt cx="868" cy="480"/>
          </a:xfrm>
        </p:grpSpPr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Line 11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Text Box 12"/>
            <p:cNvSpPr txBox="1">
              <a:spLocks noChangeArrowheads="1"/>
            </p:cNvSpPr>
            <p:nvPr/>
          </p:nvSpPr>
          <p:spPr bwMode="auto">
            <a:xfrm>
              <a:off x="2880" y="2112"/>
              <a:ext cx="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8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2736" y="235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5182" name="Text Box 14"/>
            <p:cNvSpPr txBox="1">
              <a:spLocks noChangeArrowheads="1"/>
            </p:cNvSpPr>
            <p:nvPr/>
          </p:nvSpPr>
          <p:spPr bwMode="auto">
            <a:xfrm>
              <a:off x="3168" y="2352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grpSp>
        <p:nvGrpSpPr>
          <p:cNvPr id="135183" name="Group 15"/>
          <p:cNvGrpSpPr>
            <a:grpSpLocks/>
          </p:cNvGrpSpPr>
          <p:nvPr/>
        </p:nvGrpSpPr>
        <p:grpSpPr bwMode="auto">
          <a:xfrm>
            <a:off x="4343400" y="4343400"/>
            <a:ext cx="1377950" cy="762000"/>
            <a:chOff x="2736" y="2112"/>
            <a:chExt cx="868" cy="480"/>
          </a:xfrm>
        </p:grpSpPr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Line 18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Text Box 19"/>
            <p:cNvSpPr txBox="1">
              <a:spLocks noChangeArrowheads="1"/>
            </p:cNvSpPr>
            <p:nvPr/>
          </p:nvSpPr>
          <p:spPr bwMode="auto">
            <a:xfrm>
              <a:off x="2880" y="2112"/>
              <a:ext cx="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8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88" name="Text Box 20"/>
            <p:cNvSpPr txBox="1">
              <a:spLocks noChangeArrowheads="1"/>
            </p:cNvSpPr>
            <p:nvPr/>
          </p:nvSpPr>
          <p:spPr bwMode="auto">
            <a:xfrm>
              <a:off x="2736" y="235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5189" name="Text Box 21"/>
            <p:cNvSpPr txBox="1">
              <a:spLocks noChangeArrowheads="1"/>
            </p:cNvSpPr>
            <p:nvPr/>
          </p:nvSpPr>
          <p:spPr bwMode="auto">
            <a:xfrm>
              <a:off x="3168" y="2352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grpSp>
        <p:nvGrpSpPr>
          <p:cNvPr id="135190" name="Group 22"/>
          <p:cNvGrpSpPr>
            <a:grpSpLocks/>
          </p:cNvGrpSpPr>
          <p:nvPr/>
        </p:nvGrpSpPr>
        <p:grpSpPr bwMode="auto">
          <a:xfrm>
            <a:off x="4343400" y="5334000"/>
            <a:ext cx="1377950" cy="762000"/>
            <a:chOff x="2736" y="2112"/>
            <a:chExt cx="868" cy="480"/>
          </a:xfrm>
        </p:grpSpPr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2" name="Line 24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Text Box 26"/>
            <p:cNvSpPr txBox="1">
              <a:spLocks noChangeArrowheads="1"/>
            </p:cNvSpPr>
            <p:nvPr/>
          </p:nvSpPr>
          <p:spPr bwMode="auto">
            <a:xfrm>
              <a:off x="2880" y="2112"/>
              <a:ext cx="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8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195" name="Text Box 27"/>
            <p:cNvSpPr txBox="1">
              <a:spLocks noChangeArrowheads="1"/>
            </p:cNvSpPr>
            <p:nvPr/>
          </p:nvSpPr>
          <p:spPr bwMode="auto">
            <a:xfrm>
              <a:off x="2736" y="235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5196" name="Text Box 28"/>
            <p:cNvSpPr txBox="1">
              <a:spLocks noChangeArrowheads="1"/>
            </p:cNvSpPr>
            <p:nvPr/>
          </p:nvSpPr>
          <p:spPr bwMode="auto">
            <a:xfrm>
              <a:off x="3168" y="2352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6934200" y="3581400"/>
            <a:ext cx="838200" cy="457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6934200" y="4419600"/>
            <a:ext cx="838200" cy="457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6934200" y="5257800"/>
            <a:ext cx="838200" cy="457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5200" name="AutoShape 32"/>
          <p:cNvSpPr>
            <a:spLocks noChangeArrowheads="1"/>
          </p:cNvSpPr>
          <p:nvPr/>
        </p:nvSpPr>
        <p:spPr bwMode="auto">
          <a:xfrm>
            <a:off x="6019800" y="44196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FF7D7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OPS</a:t>
            </a:r>
          </a:p>
        </p:txBody>
      </p:sp>
      <p:sp>
        <p:nvSpPr>
          <p:cNvPr id="135201" name="Freeform 33"/>
          <p:cNvSpPr>
            <a:spLocks/>
          </p:cNvSpPr>
          <p:nvPr/>
        </p:nvSpPr>
        <p:spPr bwMode="auto">
          <a:xfrm>
            <a:off x="3276600" y="2286000"/>
            <a:ext cx="4191000" cy="1066800"/>
          </a:xfrm>
          <a:custGeom>
            <a:avLst/>
            <a:gdLst>
              <a:gd name="T0" fmla="*/ 2640 w 2640"/>
              <a:gd name="T1" fmla="*/ 672 h 672"/>
              <a:gd name="T2" fmla="*/ 2640 w 2640"/>
              <a:gd name="T3" fmla="*/ 96 h 672"/>
              <a:gd name="T4" fmla="*/ 144 w 2640"/>
              <a:gd name="T5" fmla="*/ 96 h 672"/>
              <a:gd name="T6" fmla="*/ 144 w 2640"/>
              <a:gd name="T7" fmla="*/ 0 h 672"/>
              <a:gd name="T8" fmla="*/ 0 w 2640"/>
              <a:gd name="T9" fmla="*/ 192 h 672"/>
              <a:gd name="T10" fmla="*/ 144 w 2640"/>
              <a:gd name="T11" fmla="*/ 384 h 672"/>
              <a:gd name="T12" fmla="*/ 144 w 2640"/>
              <a:gd name="T13" fmla="*/ 288 h 672"/>
              <a:gd name="T14" fmla="*/ 2400 w 2640"/>
              <a:gd name="T15" fmla="*/ 288 h 672"/>
              <a:gd name="T16" fmla="*/ 2400 w 2640"/>
              <a:gd name="T17" fmla="*/ 672 h 672"/>
              <a:gd name="T18" fmla="*/ 2640 w 2640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0" h="672">
                <a:moveTo>
                  <a:pt x="2640" y="672"/>
                </a:moveTo>
                <a:lnTo>
                  <a:pt x="2640" y="96"/>
                </a:lnTo>
                <a:lnTo>
                  <a:pt x="144" y="96"/>
                </a:lnTo>
                <a:lnTo>
                  <a:pt x="144" y="0"/>
                </a:lnTo>
                <a:lnTo>
                  <a:pt x="0" y="192"/>
                </a:lnTo>
                <a:lnTo>
                  <a:pt x="144" y="384"/>
                </a:lnTo>
                <a:lnTo>
                  <a:pt x="144" y="288"/>
                </a:lnTo>
                <a:lnTo>
                  <a:pt x="2400" y="288"/>
                </a:lnTo>
                <a:lnTo>
                  <a:pt x="2400" y="672"/>
                </a:lnTo>
                <a:lnTo>
                  <a:pt x="2640" y="672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2" name="Text Box 34"/>
          <p:cNvSpPr txBox="1">
            <a:spLocks noChangeArrowheads="1"/>
          </p:cNvSpPr>
          <p:nvPr/>
        </p:nvSpPr>
        <p:spPr bwMode="auto">
          <a:xfrm>
            <a:off x="974725" y="515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4572000" y="2438400"/>
            <a:ext cx="2054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Arial" charset="0"/>
              </a:rPr>
              <a:t>TAGGED RESULTS</a:t>
            </a:r>
          </a:p>
        </p:txBody>
      </p:sp>
      <p:sp>
        <p:nvSpPr>
          <p:cNvPr id="135204" name="AutoShape 36"/>
          <p:cNvSpPr>
            <a:spLocks noChangeArrowheads="1"/>
          </p:cNvSpPr>
          <p:nvPr/>
        </p:nvSpPr>
        <p:spPr bwMode="auto">
          <a:xfrm>
            <a:off x="838200" y="4038600"/>
            <a:ext cx="3352800" cy="457200"/>
          </a:xfrm>
          <a:prstGeom prst="rightArrow">
            <a:avLst>
              <a:gd name="adj1" fmla="val 50000"/>
              <a:gd name="adj2" fmla="val 60432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1828800" y="2057400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1828800" y="2286000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1828800" y="2514600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1828800" y="2743200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5209" name="AutoShape 41"/>
          <p:cNvSpPr>
            <a:spLocks noChangeArrowheads="1"/>
          </p:cNvSpPr>
          <p:nvPr/>
        </p:nvSpPr>
        <p:spPr bwMode="auto">
          <a:xfrm>
            <a:off x="2209800" y="33528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3CE2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914400" y="2209800"/>
            <a:ext cx="67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REG</a:t>
            </a:r>
          </a:p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FILE</a:t>
            </a:r>
          </a:p>
        </p:txBody>
      </p:sp>
      <p:sp>
        <p:nvSpPr>
          <p:cNvPr id="135211" name="AutoShape 43"/>
          <p:cNvSpPr>
            <a:spLocks noChangeArrowheads="1"/>
          </p:cNvSpPr>
          <p:nvPr/>
        </p:nvSpPr>
        <p:spPr bwMode="auto">
          <a:xfrm>
            <a:off x="4800600" y="28956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CA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 </a:t>
            </a:r>
            <a:r>
              <a:rPr lang="en-US" dirty="0" err="1" smtClean="0"/>
              <a:t>Tomasulo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data types are used in </a:t>
            </a:r>
            <a:r>
              <a:rPr lang="en-US" dirty="0" err="1" smtClean="0"/>
              <a:t>Tomasulo</a:t>
            </a:r>
            <a:endParaRPr lang="en-US" dirty="0"/>
          </a:p>
          <a:p>
            <a:pPr lvl="1"/>
            <a:r>
              <a:rPr lang="en-US" dirty="0"/>
              <a:t>REG   	(register file indices)</a:t>
            </a:r>
          </a:p>
          <a:p>
            <a:pPr lvl="1"/>
            <a:r>
              <a:rPr lang="en-US" dirty="0"/>
              <a:t>TAG   	(reservation station indices)</a:t>
            </a:r>
          </a:p>
          <a:p>
            <a:pPr lvl="1"/>
            <a:r>
              <a:rPr lang="en-US" dirty="0"/>
              <a:t>EU      	(execution unit indices)</a:t>
            </a:r>
          </a:p>
          <a:p>
            <a:pPr lvl="1"/>
            <a:r>
              <a:rPr lang="en-US" dirty="0"/>
              <a:t>WORD  	(data words)</a:t>
            </a:r>
          </a:p>
        </p:txBody>
      </p:sp>
    </p:spTree>
    <p:extLst>
      <p:ext uri="{BB962C8B-B14F-4D97-AF65-F5344CB8AC3E}">
        <p14:creationId xmlns:p14="http://schemas.microsoft.com/office/powerpoint/2010/main" val="1645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900"/>
            <a:ext cx="8001000" cy="1143000"/>
          </a:xfrm>
        </p:spPr>
        <p:txBody>
          <a:bodyPr/>
          <a:lstStyle/>
          <a:p>
            <a:r>
              <a:rPr lang="en-US" dirty="0" smtClean="0"/>
              <a:t>Specification via reference model</a:t>
            </a:r>
            <a:endParaRPr lang="en-US" dirty="0"/>
          </a:p>
        </p:txBody>
      </p:sp>
      <p:sp>
        <p:nvSpPr>
          <p:cNvPr id="191491" name="AutoShape 3"/>
          <p:cNvSpPr>
            <a:spLocks noChangeArrowheads="1"/>
          </p:cNvSpPr>
          <p:nvPr/>
        </p:nvSpPr>
        <p:spPr bwMode="auto">
          <a:xfrm>
            <a:off x="501650" y="1600200"/>
            <a:ext cx="2209800" cy="914400"/>
          </a:xfrm>
          <a:prstGeom prst="cloudCallout">
            <a:avLst>
              <a:gd name="adj1" fmla="val -1005"/>
              <a:gd name="adj2" fmla="val 379861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Reference</a:t>
            </a:r>
          </a:p>
          <a:p>
            <a:pPr algn="ctr"/>
            <a:r>
              <a:rPr lang="en-US" sz="1800" b="1" i="0" dirty="0">
                <a:solidFill>
                  <a:schemeClr val="tx1"/>
                </a:solidFill>
                <a:latin typeface="Arial" charset="0"/>
              </a:rPr>
              <a:t>model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27025" y="2935288"/>
            <a:ext cx="25146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7850" y="4267200"/>
            <a:ext cx="1981200" cy="1905000"/>
            <a:chOff x="577850" y="4267200"/>
            <a:chExt cx="1981200" cy="1905000"/>
          </a:xfrm>
        </p:grpSpPr>
        <p:sp>
          <p:nvSpPr>
            <p:cNvPr id="191493" name="Rectangle 5"/>
            <p:cNvSpPr>
              <a:spLocks noChangeArrowheads="1"/>
            </p:cNvSpPr>
            <p:nvPr/>
          </p:nvSpPr>
          <p:spPr bwMode="auto">
            <a:xfrm>
              <a:off x="1187450" y="4267200"/>
              <a:ext cx="762000" cy="6096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4" name="Rectangle 6"/>
            <p:cNvSpPr>
              <a:spLocks noChangeArrowheads="1"/>
            </p:cNvSpPr>
            <p:nvPr/>
          </p:nvSpPr>
          <p:spPr bwMode="auto">
            <a:xfrm>
              <a:off x="1209675" y="5562600"/>
              <a:ext cx="762000" cy="6096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5" name="Freeform 7"/>
            <p:cNvSpPr>
              <a:spLocks/>
            </p:cNvSpPr>
            <p:nvPr/>
          </p:nvSpPr>
          <p:spPr bwMode="auto">
            <a:xfrm>
              <a:off x="1949450" y="4572000"/>
              <a:ext cx="609600" cy="1295400"/>
            </a:xfrm>
            <a:custGeom>
              <a:avLst/>
              <a:gdLst>
                <a:gd name="T0" fmla="*/ 0 w 384"/>
                <a:gd name="T1" fmla="*/ 0 h 816"/>
                <a:gd name="T2" fmla="*/ 384 w 384"/>
                <a:gd name="T3" fmla="*/ 0 h 816"/>
                <a:gd name="T4" fmla="*/ 384 w 384"/>
                <a:gd name="T5" fmla="*/ 816 h 816"/>
                <a:gd name="T6" fmla="*/ 0 w 384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816">
                  <a:moveTo>
                    <a:pt x="0" y="0"/>
                  </a:moveTo>
                  <a:lnTo>
                    <a:pt x="384" y="0"/>
                  </a:lnTo>
                  <a:lnTo>
                    <a:pt x="384" y="816"/>
                  </a:lnTo>
                  <a:lnTo>
                    <a:pt x="0" y="81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 flipH="1" flipV="1">
              <a:off x="577850" y="4572000"/>
              <a:ext cx="609600" cy="1295400"/>
            </a:xfrm>
            <a:custGeom>
              <a:avLst/>
              <a:gdLst>
                <a:gd name="T0" fmla="*/ 0 w 384"/>
                <a:gd name="T1" fmla="*/ 0 h 816"/>
                <a:gd name="T2" fmla="*/ 384 w 384"/>
                <a:gd name="T3" fmla="*/ 0 h 816"/>
                <a:gd name="T4" fmla="*/ 384 w 384"/>
                <a:gd name="T5" fmla="*/ 816 h 816"/>
                <a:gd name="T6" fmla="*/ 0 w 384"/>
                <a:gd name="T7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816">
                  <a:moveTo>
                    <a:pt x="0" y="0"/>
                  </a:moveTo>
                  <a:lnTo>
                    <a:pt x="384" y="0"/>
                  </a:lnTo>
                  <a:lnTo>
                    <a:pt x="384" y="816"/>
                  </a:lnTo>
                  <a:lnTo>
                    <a:pt x="0" y="81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9" name="Text Box 11"/>
            <p:cNvSpPr txBox="1">
              <a:spLocks noChangeArrowheads="1"/>
            </p:cNvSpPr>
            <p:nvPr/>
          </p:nvSpPr>
          <p:spPr bwMode="auto">
            <a:xfrm>
              <a:off x="1035050" y="5029200"/>
              <a:ext cx="996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System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650" y="3048000"/>
            <a:ext cx="2133600" cy="1143000"/>
            <a:chOff x="501650" y="3048000"/>
            <a:chExt cx="2133600" cy="1143000"/>
          </a:xfrm>
        </p:grpSpPr>
        <p:sp>
          <p:nvSpPr>
            <p:cNvPr id="191497" name="AutoShape 9"/>
            <p:cNvSpPr>
              <a:spLocks noChangeArrowheads="1"/>
            </p:cNvSpPr>
            <p:nvPr/>
          </p:nvSpPr>
          <p:spPr bwMode="auto">
            <a:xfrm>
              <a:off x="501650" y="3048000"/>
              <a:ext cx="304800" cy="1143000"/>
            </a:xfrm>
            <a:prstGeom prst="down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8" name="AutoShape 10"/>
            <p:cNvSpPr>
              <a:spLocks noChangeArrowheads="1"/>
            </p:cNvSpPr>
            <p:nvPr/>
          </p:nvSpPr>
          <p:spPr bwMode="auto">
            <a:xfrm>
              <a:off x="2330450" y="3048000"/>
              <a:ext cx="304800" cy="1143000"/>
            </a:xfrm>
            <a:prstGeom prst="down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703379" y="3199091"/>
              <a:ext cx="17491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0" dirty="0" smtClean="0">
                  <a:solidFill>
                    <a:schemeClr val="tx1"/>
                  </a:solidFill>
                  <a:latin typeface="Arial" charset="0"/>
                </a:rPr>
                <a:t>Specifications</a:t>
              </a:r>
              <a:endParaRPr lang="en-US" sz="1800" b="1" i="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15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94233" y="3048000"/>
            <a:ext cx="5624513" cy="952500"/>
          </a:xfrm>
          <a:noFill/>
          <a:ln/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Invariant properties specify values in the out-of-order system relative </a:t>
            </a:r>
            <a:r>
              <a:rPr lang="en-US" dirty="0"/>
              <a:t>to </a:t>
            </a:r>
            <a:r>
              <a:rPr lang="en-US" dirty="0" smtClean="0"/>
              <a:t>the reference model. </a:t>
            </a:r>
            <a:endParaRPr lang="en-US" dirty="0"/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 bwMode="auto">
          <a:xfrm>
            <a:off x="3276600" y="1524000"/>
            <a:ext cx="56245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1800" dirty="0" smtClean="0">
                <a:effectLst/>
              </a:rPr>
              <a:t>Reference model describes simple in-order instruction execution.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86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191501" grpId="0" build="p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decomposition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57200"/>
          </a:xfrm>
        </p:spPr>
        <p:txBody>
          <a:bodyPr/>
          <a:lstStyle/>
          <a:p>
            <a:r>
              <a:rPr lang="en-US" sz="2400" dirty="0"/>
              <a:t>Decompose into two lemmas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506663" y="2454275"/>
            <a:ext cx="1066800" cy="752475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2506663" y="26416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2506663" y="2830513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2506663" y="30194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34" name="Group 14"/>
          <p:cNvGrpSpPr>
            <a:grpSpLocks/>
          </p:cNvGrpSpPr>
          <p:nvPr/>
        </p:nvGrpSpPr>
        <p:grpSpPr bwMode="auto">
          <a:xfrm>
            <a:off x="4637088" y="3459163"/>
            <a:ext cx="1144587" cy="627062"/>
            <a:chOff x="2733" y="2112"/>
            <a:chExt cx="874" cy="480"/>
          </a:xfrm>
        </p:grpSpPr>
        <p:sp>
          <p:nvSpPr>
            <p:cNvPr id="133128" name="Rectangle 8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9" name="Line 9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Text Box 11"/>
            <p:cNvSpPr txBox="1">
              <a:spLocks noChangeArrowheads="1"/>
            </p:cNvSpPr>
            <p:nvPr/>
          </p:nvSpPr>
          <p:spPr bwMode="auto">
            <a:xfrm>
              <a:off x="2889" y="2112"/>
              <a:ext cx="5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4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2733" y="2351"/>
              <a:ext cx="43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3133" name="Text Box 13"/>
            <p:cNvSpPr txBox="1">
              <a:spLocks noChangeArrowheads="1"/>
            </p:cNvSpPr>
            <p:nvPr/>
          </p:nvSpPr>
          <p:spPr bwMode="auto">
            <a:xfrm>
              <a:off x="3166" y="2351"/>
              <a:ext cx="44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grpSp>
        <p:nvGrpSpPr>
          <p:cNvPr id="133135" name="Group 15"/>
          <p:cNvGrpSpPr>
            <a:grpSpLocks/>
          </p:cNvGrpSpPr>
          <p:nvPr/>
        </p:nvGrpSpPr>
        <p:grpSpPr bwMode="auto">
          <a:xfrm>
            <a:off x="4637088" y="4276725"/>
            <a:ext cx="1144587" cy="627063"/>
            <a:chOff x="2733" y="2113"/>
            <a:chExt cx="874" cy="479"/>
          </a:xfrm>
        </p:grpSpPr>
        <p:sp>
          <p:nvSpPr>
            <p:cNvPr id="133136" name="Rectangle 16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Line 17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8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Text Box 19"/>
            <p:cNvSpPr txBox="1">
              <a:spLocks noChangeArrowheads="1"/>
            </p:cNvSpPr>
            <p:nvPr/>
          </p:nvSpPr>
          <p:spPr bwMode="auto">
            <a:xfrm>
              <a:off x="2889" y="2113"/>
              <a:ext cx="5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4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140" name="Text Box 20"/>
            <p:cNvSpPr txBox="1">
              <a:spLocks noChangeArrowheads="1"/>
            </p:cNvSpPr>
            <p:nvPr/>
          </p:nvSpPr>
          <p:spPr bwMode="auto">
            <a:xfrm>
              <a:off x="2733" y="2351"/>
              <a:ext cx="4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3141" name="Text Box 21"/>
            <p:cNvSpPr txBox="1">
              <a:spLocks noChangeArrowheads="1"/>
            </p:cNvSpPr>
            <p:nvPr/>
          </p:nvSpPr>
          <p:spPr bwMode="auto">
            <a:xfrm>
              <a:off x="3166" y="2351"/>
              <a:ext cx="4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grpSp>
        <p:nvGrpSpPr>
          <p:cNvPr id="133142" name="Group 22"/>
          <p:cNvGrpSpPr>
            <a:grpSpLocks/>
          </p:cNvGrpSpPr>
          <p:nvPr/>
        </p:nvGrpSpPr>
        <p:grpSpPr bwMode="auto">
          <a:xfrm>
            <a:off x="4637088" y="5092700"/>
            <a:ext cx="1144587" cy="627063"/>
            <a:chOff x="2733" y="2113"/>
            <a:chExt cx="874" cy="479"/>
          </a:xfrm>
        </p:grpSpPr>
        <p:sp>
          <p:nvSpPr>
            <p:cNvPr id="133143" name="Rectangle 23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24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Line 25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6" name="Text Box 26"/>
            <p:cNvSpPr txBox="1">
              <a:spLocks noChangeArrowheads="1"/>
            </p:cNvSpPr>
            <p:nvPr/>
          </p:nvSpPr>
          <p:spPr bwMode="auto">
            <a:xfrm>
              <a:off x="2889" y="2113"/>
              <a:ext cx="5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4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3147" name="Text Box 27"/>
            <p:cNvSpPr txBox="1">
              <a:spLocks noChangeArrowheads="1"/>
            </p:cNvSpPr>
            <p:nvPr/>
          </p:nvSpPr>
          <p:spPr bwMode="auto">
            <a:xfrm>
              <a:off x="2733" y="2351"/>
              <a:ext cx="4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33148" name="Text Box 28"/>
            <p:cNvSpPr txBox="1">
              <a:spLocks noChangeArrowheads="1"/>
            </p:cNvSpPr>
            <p:nvPr/>
          </p:nvSpPr>
          <p:spPr bwMode="auto">
            <a:xfrm>
              <a:off x="3166" y="2351"/>
              <a:ext cx="4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6777038" y="3646488"/>
            <a:ext cx="690562" cy="3778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6777038" y="4338638"/>
            <a:ext cx="690562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6777038" y="5029200"/>
            <a:ext cx="690562" cy="3762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33153" name="AutoShape 33"/>
          <p:cNvSpPr>
            <a:spLocks noChangeArrowheads="1"/>
          </p:cNvSpPr>
          <p:nvPr/>
        </p:nvSpPr>
        <p:spPr bwMode="auto">
          <a:xfrm>
            <a:off x="6022975" y="4338638"/>
            <a:ext cx="503238" cy="439737"/>
          </a:xfrm>
          <a:prstGeom prst="rightArrow">
            <a:avLst>
              <a:gd name="adj1" fmla="val 50000"/>
              <a:gd name="adj2" fmla="val 28610"/>
            </a:avLst>
          </a:prstGeom>
          <a:solidFill>
            <a:srgbClr val="FF7D7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OPS</a:t>
            </a:r>
          </a:p>
        </p:txBody>
      </p:sp>
      <p:sp>
        <p:nvSpPr>
          <p:cNvPr id="133160" name="Freeform 40"/>
          <p:cNvSpPr>
            <a:spLocks/>
          </p:cNvSpPr>
          <p:nvPr/>
        </p:nvSpPr>
        <p:spPr bwMode="auto">
          <a:xfrm>
            <a:off x="3762375" y="2579688"/>
            <a:ext cx="3454400" cy="879475"/>
          </a:xfrm>
          <a:custGeom>
            <a:avLst/>
            <a:gdLst>
              <a:gd name="T0" fmla="*/ 2640 w 2640"/>
              <a:gd name="T1" fmla="*/ 672 h 672"/>
              <a:gd name="T2" fmla="*/ 2640 w 2640"/>
              <a:gd name="T3" fmla="*/ 96 h 672"/>
              <a:gd name="T4" fmla="*/ 144 w 2640"/>
              <a:gd name="T5" fmla="*/ 96 h 672"/>
              <a:gd name="T6" fmla="*/ 144 w 2640"/>
              <a:gd name="T7" fmla="*/ 0 h 672"/>
              <a:gd name="T8" fmla="*/ 0 w 2640"/>
              <a:gd name="T9" fmla="*/ 192 h 672"/>
              <a:gd name="T10" fmla="*/ 144 w 2640"/>
              <a:gd name="T11" fmla="*/ 384 h 672"/>
              <a:gd name="T12" fmla="*/ 144 w 2640"/>
              <a:gd name="T13" fmla="*/ 288 h 672"/>
              <a:gd name="T14" fmla="*/ 2400 w 2640"/>
              <a:gd name="T15" fmla="*/ 288 h 672"/>
              <a:gd name="T16" fmla="*/ 2400 w 2640"/>
              <a:gd name="T17" fmla="*/ 672 h 672"/>
              <a:gd name="T18" fmla="*/ 2640 w 2640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0" h="672">
                <a:moveTo>
                  <a:pt x="2640" y="672"/>
                </a:moveTo>
                <a:lnTo>
                  <a:pt x="2640" y="96"/>
                </a:lnTo>
                <a:lnTo>
                  <a:pt x="144" y="96"/>
                </a:lnTo>
                <a:lnTo>
                  <a:pt x="144" y="0"/>
                </a:lnTo>
                <a:lnTo>
                  <a:pt x="0" y="192"/>
                </a:lnTo>
                <a:lnTo>
                  <a:pt x="144" y="384"/>
                </a:lnTo>
                <a:lnTo>
                  <a:pt x="144" y="288"/>
                </a:lnTo>
                <a:lnTo>
                  <a:pt x="2400" y="288"/>
                </a:lnTo>
                <a:lnTo>
                  <a:pt x="2400" y="672"/>
                </a:lnTo>
                <a:lnTo>
                  <a:pt x="2640" y="672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1847850" y="49403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2" name="Rectangle 42"/>
          <p:cNvSpPr>
            <a:spLocks noChangeArrowheads="1"/>
          </p:cNvSpPr>
          <p:nvPr/>
        </p:nvSpPr>
        <p:spPr bwMode="auto">
          <a:xfrm>
            <a:off x="4879975" y="2706688"/>
            <a:ext cx="159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TAGGED RESULTS</a:t>
            </a:r>
          </a:p>
        </p:txBody>
      </p:sp>
      <p:sp>
        <p:nvSpPr>
          <p:cNvPr id="133163" name="AutoShape 43"/>
          <p:cNvSpPr>
            <a:spLocks noChangeArrowheads="1"/>
          </p:cNvSpPr>
          <p:nvPr/>
        </p:nvSpPr>
        <p:spPr bwMode="auto">
          <a:xfrm>
            <a:off x="1752600" y="4024313"/>
            <a:ext cx="2763838" cy="376237"/>
          </a:xfrm>
          <a:prstGeom prst="rightArrow">
            <a:avLst>
              <a:gd name="adj1" fmla="val 50000"/>
              <a:gd name="adj2" fmla="val 6053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2584450" y="2392363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>
            <a:off x="2584450" y="2579688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2584450" y="2768600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8" name="Text Box 48"/>
          <p:cNvSpPr txBox="1">
            <a:spLocks noChangeArrowheads="1"/>
          </p:cNvSpPr>
          <p:nvPr/>
        </p:nvSpPr>
        <p:spPr bwMode="auto">
          <a:xfrm>
            <a:off x="2584450" y="2957513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9" name="AutoShape 49"/>
          <p:cNvSpPr>
            <a:spLocks noChangeArrowheads="1"/>
          </p:cNvSpPr>
          <p:nvPr/>
        </p:nvSpPr>
        <p:spPr bwMode="auto">
          <a:xfrm>
            <a:off x="2882900" y="3459163"/>
            <a:ext cx="314325" cy="501650"/>
          </a:xfrm>
          <a:prstGeom prst="downArrow">
            <a:avLst>
              <a:gd name="adj1" fmla="val 50000"/>
              <a:gd name="adj2" fmla="val 39899"/>
            </a:avLst>
          </a:prstGeom>
          <a:solidFill>
            <a:srgbClr val="3CE2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0" name="Text Box 50"/>
          <p:cNvSpPr txBox="1">
            <a:spLocks noChangeArrowheads="1"/>
          </p:cNvSpPr>
          <p:nvPr/>
        </p:nvSpPr>
        <p:spPr bwMode="auto">
          <a:xfrm>
            <a:off x="1809750" y="2522538"/>
            <a:ext cx="569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REG</a:t>
            </a:r>
          </a:p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FILE</a:t>
            </a:r>
          </a:p>
        </p:txBody>
      </p:sp>
      <p:sp>
        <p:nvSpPr>
          <p:cNvPr id="133173" name="Text Box 53"/>
          <p:cNvSpPr txBox="1">
            <a:spLocks noChangeArrowheads="1"/>
          </p:cNvSpPr>
          <p:nvPr/>
        </p:nvSpPr>
        <p:spPr bwMode="auto">
          <a:xfrm>
            <a:off x="1447800" y="502920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Lemma 1:</a:t>
            </a:r>
          </a:p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Correct operands</a:t>
            </a:r>
          </a:p>
        </p:txBody>
      </p:sp>
      <p:sp>
        <p:nvSpPr>
          <p:cNvPr id="133174" name="Line 54"/>
          <p:cNvSpPr>
            <a:spLocks noChangeShapeType="1"/>
          </p:cNvSpPr>
          <p:nvPr/>
        </p:nvSpPr>
        <p:spPr bwMode="auto">
          <a:xfrm flipV="1">
            <a:off x="3276600" y="4724400"/>
            <a:ext cx="1371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5" name="Text Box 55"/>
          <p:cNvSpPr txBox="1">
            <a:spLocks noChangeArrowheads="1"/>
          </p:cNvSpPr>
          <p:nvPr/>
        </p:nvSpPr>
        <p:spPr bwMode="auto">
          <a:xfrm>
            <a:off x="6019800" y="1676400"/>
            <a:ext cx="180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Lemma 2:</a:t>
            </a:r>
          </a:p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Correct results</a:t>
            </a:r>
          </a:p>
        </p:txBody>
      </p:sp>
      <p:sp>
        <p:nvSpPr>
          <p:cNvPr id="133176" name="Line 56"/>
          <p:cNvSpPr>
            <a:spLocks noChangeShapeType="1"/>
          </p:cNvSpPr>
          <p:nvPr/>
        </p:nvSpPr>
        <p:spPr bwMode="auto">
          <a:xfrm flipH="1">
            <a:off x="5410200" y="2286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7" name="AutoShape 57"/>
          <p:cNvSpPr>
            <a:spLocks noChangeArrowheads="1"/>
          </p:cNvSpPr>
          <p:nvPr/>
        </p:nvSpPr>
        <p:spPr bwMode="auto">
          <a:xfrm>
            <a:off x="5029200" y="3124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CA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1644" y="6324600"/>
            <a:ext cx="695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"Correct" means same value as reference model computes.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5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Lemmas in SMV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57200"/>
          </a:xfrm>
        </p:spPr>
        <p:txBody>
          <a:bodyPr/>
          <a:lstStyle/>
          <a:p>
            <a:r>
              <a:rPr lang="en-US" dirty="0" smtClean="0"/>
              <a:t>Lemma 1: The A operand in reservation station k is correct: </a:t>
            </a:r>
            <a:endParaRPr lang="en-US" dirty="0"/>
          </a:p>
          <a:p>
            <a:pPr>
              <a:lnSpc>
                <a:spcPct val="120000"/>
              </a:lnSpc>
              <a:buFont typeface="Monotype Sorts" charset="0"/>
              <a:buNone/>
            </a:pPr>
            <a:r>
              <a:rPr lang="en-US" sz="2000" dirty="0">
                <a:latin typeface="Arial" charset="0"/>
              </a:rPr>
              <a:t>   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5759420"/>
            <a:ext cx="7293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Note: only two </a:t>
            </a:r>
            <a:r>
              <a:rPr lang="en-US" dirty="0" smtClean="0">
                <a:solidFill>
                  <a:schemeClr val="tx1"/>
                </a:solidFill>
              </a:rPr>
              <a:t>system signals specified in proof decomposition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607" y="1968961"/>
            <a:ext cx="5657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(k in TAG)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lemma1[k] : assert G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[k].valid &amp;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[k].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opra.valid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-&gt; 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[k].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opra.val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aux[k].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opra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3352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Lemma 2: Values </a:t>
            </a:r>
            <a:r>
              <a:rPr lang="en-US" dirty="0">
                <a:effectLst/>
              </a:rPr>
              <a:t>o</a:t>
            </a:r>
            <a:r>
              <a:rPr lang="en-US" dirty="0" smtClean="0">
                <a:effectLst/>
              </a:rPr>
              <a:t>n result bus with tag i are correct: </a:t>
            </a:r>
          </a:p>
          <a:p>
            <a:pPr>
              <a:lnSpc>
                <a:spcPct val="120000"/>
              </a:lnSpc>
              <a:buFont typeface="Monotype Sorts" charset="0"/>
              <a:buNone/>
            </a:pPr>
            <a:r>
              <a:rPr lang="en-US" dirty="0" smtClean="0">
                <a:effectLst/>
                <a:latin typeface="Arial" charset="0"/>
              </a:rPr>
              <a:t>    </a:t>
            </a:r>
            <a:endParaRPr lang="en-US" dirty="0"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038600"/>
            <a:ext cx="4182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(i in TAG)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lemma2[i] : assert G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rb.tag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i &amp;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rb.valid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rb.val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aux[i].res;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5" grpId="0"/>
      <p:bldP spid="2" grpId="0"/>
      <p:bldP spid="8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132013" y="2174875"/>
            <a:ext cx="1066800" cy="752475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1" name="Rectangle 49"/>
          <p:cNvSpPr>
            <a:spLocks noChangeArrowheads="1"/>
          </p:cNvSpPr>
          <p:nvPr/>
        </p:nvSpPr>
        <p:spPr bwMode="auto">
          <a:xfrm>
            <a:off x="2130425" y="2555875"/>
            <a:ext cx="1066800" cy="1952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2" name="Rectangle 50"/>
          <p:cNvSpPr>
            <a:spLocks noChangeArrowheads="1"/>
          </p:cNvSpPr>
          <p:nvPr/>
        </p:nvSpPr>
        <p:spPr bwMode="auto">
          <a:xfrm>
            <a:off x="2130425" y="2746375"/>
            <a:ext cx="1066800" cy="1952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splitting in </a:t>
            </a:r>
            <a:r>
              <a:rPr lang="en-US" dirty="0" err="1"/>
              <a:t>Tomasulo</a:t>
            </a:r>
            <a:endParaRPr lang="en-US" dirty="0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2132013" y="2362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2132013" y="2551113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2132013" y="27400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4329113" y="3243263"/>
            <a:ext cx="1006475" cy="5635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4329113" y="3430588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4832350" y="3430588"/>
            <a:ext cx="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467225" y="3179763"/>
            <a:ext cx="752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4262438" y="3492500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4829175" y="34925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4329113" y="4059238"/>
            <a:ext cx="1006475" cy="5651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4329113" y="4248150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>
            <a:off x="4832350" y="424815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4467225" y="3997325"/>
            <a:ext cx="75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4262438" y="4308475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4829175" y="43084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grpSp>
        <p:nvGrpSpPr>
          <p:cNvPr id="141335" name="Group 23"/>
          <p:cNvGrpSpPr>
            <a:grpSpLocks/>
          </p:cNvGrpSpPr>
          <p:nvPr/>
        </p:nvGrpSpPr>
        <p:grpSpPr bwMode="auto">
          <a:xfrm>
            <a:off x="4262438" y="4813300"/>
            <a:ext cx="1144587" cy="627063"/>
            <a:chOff x="2733" y="2113"/>
            <a:chExt cx="874" cy="479"/>
          </a:xfrm>
        </p:grpSpPr>
        <p:sp>
          <p:nvSpPr>
            <p:cNvPr id="141336" name="Rectangle 24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7" name="Line 25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8" name="Line 26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39" name="Text Box 27"/>
            <p:cNvSpPr txBox="1">
              <a:spLocks noChangeArrowheads="1"/>
            </p:cNvSpPr>
            <p:nvPr/>
          </p:nvSpPr>
          <p:spPr bwMode="auto">
            <a:xfrm>
              <a:off x="2889" y="2113"/>
              <a:ext cx="5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4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2733" y="2351"/>
              <a:ext cx="4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3166" y="2351"/>
              <a:ext cx="4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6402388" y="3367088"/>
            <a:ext cx="690562" cy="3778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6402388" y="4059238"/>
            <a:ext cx="690562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6402388" y="4749800"/>
            <a:ext cx="690562" cy="3762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EU</a:t>
            </a:r>
          </a:p>
        </p:txBody>
      </p:sp>
      <p:sp>
        <p:nvSpPr>
          <p:cNvPr id="141345" name="AutoShape 33"/>
          <p:cNvSpPr>
            <a:spLocks noChangeArrowheads="1"/>
          </p:cNvSpPr>
          <p:nvPr/>
        </p:nvSpPr>
        <p:spPr bwMode="auto">
          <a:xfrm>
            <a:off x="5648325" y="4059238"/>
            <a:ext cx="503238" cy="439737"/>
          </a:xfrm>
          <a:prstGeom prst="rightArrow">
            <a:avLst>
              <a:gd name="adj1" fmla="val 50000"/>
              <a:gd name="adj2" fmla="val 28610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OPS</a:t>
            </a:r>
          </a:p>
        </p:txBody>
      </p:sp>
      <p:sp>
        <p:nvSpPr>
          <p:cNvPr id="141346" name="Freeform 34"/>
          <p:cNvSpPr>
            <a:spLocks/>
          </p:cNvSpPr>
          <p:nvPr/>
        </p:nvSpPr>
        <p:spPr bwMode="auto">
          <a:xfrm>
            <a:off x="3387725" y="2300288"/>
            <a:ext cx="3454400" cy="879475"/>
          </a:xfrm>
          <a:custGeom>
            <a:avLst/>
            <a:gdLst>
              <a:gd name="T0" fmla="*/ 2640 w 2640"/>
              <a:gd name="T1" fmla="*/ 672 h 672"/>
              <a:gd name="T2" fmla="*/ 2640 w 2640"/>
              <a:gd name="T3" fmla="*/ 96 h 672"/>
              <a:gd name="T4" fmla="*/ 144 w 2640"/>
              <a:gd name="T5" fmla="*/ 96 h 672"/>
              <a:gd name="T6" fmla="*/ 144 w 2640"/>
              <a:gd name="T7" fmla="*/ 0 h 672"/>
              <a:gd name="T8" fmla="*/ 0 w 2640"/>
              <a:gd name="T9" fmla="*/ 192 h 672"/>
              <a:gd name="T10" fmla="*/ 144 w 2640"/>
              <a:gd name="T11" fmla="*/ 384 h 672"/>
              <a:gd name="T12" fmla="*/ 144 w 2640"/>
              <a:gd name="T13" fmla="*/ 288 h 672"/>
              <a:gd name="T14" fmla="*/ 2400 w 2640"/>
              <a:gd name="T15" fmla="*/ 288 h 672"/>
              <a:gd name="T16" fmla="*/ 2400 w 2640"/>
              <a:gd name="T17" fmla="*/ 672 h 672"/>
              <a:gd name="T18" fmla="*/ 2640 w 2640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0" h="672">
                <a:moveTo>
                  <a:pt x="2640" y="672"/>
                </a:moveTo>
                <a:lnTo>
                  <a:pt x="2640" y="96"/>
                </a:lnTo>
                <a:lnTo>
                  <a:pt x="144" y="96"/>
                </a:lnTo>
                <a:lnTo>
                  <a:pt x="144" y="0"/>
                </a:lnTo>
                <a:lnTo>
                  <a:pt x="0" y="192"/>
                </a:lnTo>
                <a:lnTo>
                  <a:pt x="144" y="384"/>
                </a:lnTo>
                <a:lnTo>
                  <a:pt x="144" y="288"/>
                </a:lnTo>
                <a:lnTo>
                  <a:pt x="2400" y="288"/>
                </a:lnTo>
                <a:lnTo>
                  <a:pt x="2400" y="672"/>
                </a:lnTo>
                <a:lnTo>
                  <a:pt x="2640" y="672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1473200" y="46609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49" name="AutoShape 37"/>
          <p:cNvSpPr>
            <a:spLocks noChangeArrowheads="1"/>
          </p:cNvSpPr>
          <p:nvPr/>
        </p:nvSpPr>
        <p:spPr bwMode="auto">
          <a:xfrm>
            <a:off x="1377950" y="3744913"/>
            <a:ext cx="2763838" cy="376237"/>
          </a:xfrm>
          <a:prstGeom prst="rightArrow">
            <a:avLst>
              <a:gd name="adj1" fmla="val 50000"/>
              <a:gd name="adj2" fmla="val 6053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54" name="AutoShape 42"/>
          <p:cNvSpPr>
            <a:spLocks noChangeArrowheads="1"/>
          </p:cNvSpPr>
          <p:nvPr/>
        </p:nvSpPr>
        <p:spPr bwMode="auto">
          <a:xfrm>
            <a:off x="2508250" y="3179763"/>
            <a:ext cx="314325" cy="501650"/>
          </a:xfrm>
          <a:prstGeom prst="downArrow">
            <a:avLst>
              <a:gd name="adj1" fmla="val 50000"/>
              <a:gd name="adj2" fmla="val 39899"/>
            </a:avLst>
          </a:prstGeom>
          <a:solidFill>
            <a:srgbClr val="3CE2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5" name="Text Box 43"/>
          <p:cNvSpPr txBox="1">
            <a:spLocks noChangeArrowheads="1"/>
          </p:cNvSpPr>
          <p:nvPr/>
        </p:nvSpPr>
        <p:spPr bwMode="auto">
          <a:xfrm>
            <a:off x="1435100" y="2243138"/>
            <a:ext cx="569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REG</a:t>
            </a:r>
          </a:p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FILE</a:t>
            </a:r>
          </a:p>
        </p:txBody>
      </p:sp>
      <p:sp>
        <p:nvSpPr>
          <p:cNvPr id="141356" name="AutoShape 44"/>
          <p:cNvSpPr>
            <a:spLocks noChangeArrowheads="1"/>
          </p:cNvSpPr>
          <p:nvPr/>
        </p:nvSpPr>
        <p:spPr bwMode="auto">
          <a:xfrm>
            <a:off x="4654550" y="2798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ECA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9" name="Rectangle 47"/>
          <p:cNvSpPr>
            <a:spLocks noChangeArrowheads="1"/>
          </p:cNvSpPr>
          <p:nvPr/>
        </p:nvSpPr>
        <p:spPr bwMode="auto">
          <a:xfrm>
            <a:off x="2130425" y="2174875"/>
            <a:ext cx="1066800" cy="1952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50" name="Text Box 38"/>
          <p:cNvSpPr txBox="1">
            <a:spLocks noChangeArrowheads="1"/>
          </p:cNvSpPr>
          <p:nvPr/>
        </p:nvSpPr>
        <p:spPr bwMode="auto">
          <a:xfrm>
            <a:off x="2209800" y="2112963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51" name="Text Box 39"/>
          <p:cNvSpPr txBox="1">
            <a:spLocks noChangeArrowheads="1"/>
          </p:cNvSpPr>
          <p:nvPr/>
        </p:nvSpPr>
        <p:spPr bwMode="auto">
          <a:xfrm>
            <a:off x="2209800" y="2300288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2209800" y="2489200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53" name="Text Box 41"/>
          <p:cNvSpPr txBox="1">
            <a:spLocks noChangeArrowheads="1"/>
          </p:cNvSpPr>
          <p:nvPr/>
        </p:nvSpPr>
        <p:spPr bwMode="auto">
          <a:xfrm>
            <a:off x="2209800" y="2678113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>
            <a:off x="4816475" y="2436813"/>
            <a:ext cx="2024063" cy="2333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8" name="Rectangle 36"/>
          <p:cNvSpPr>
            <a:spLocks noChangeArrowheads="1"/>
          </p:cNvSpPr>
          <p:nvPr/>
        </p:nvSpPr>
        <p:spPr bwMode="auto">
          <a:xfrm>
            <a:off x="4505325" y="2427288"/>
            <a:ext cx="1590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TAGGED RESULTS</a:t>
            </a:r>
          </a:p>
        </p:txBody>
      </p:sp>
      <p:sp>
        <p:nvSpPr>
          <p:cNvPr id="141364" name="Rectangle 52"/>
          <p:cNvSpPr>
            <a:spLocks noChangeArrowheads="1"/>
          </p:cNvSpPr>
          <p:nvPr/>
        </p:nvSpPr>
        <p:spPr bwMode="auto">
          <a:xfrm>
            <a:off x="6535738" y="2651125"/>
            <a:ext cx="300037" cy="523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5" name="Line 53"/>
          <p:cNvSpPr>
            <a:spLocks noChangeShapeType="1"/>
          </p:cNvSpPr>
          <p:nvPr/>
        </p:nvSpPr>
        <p:spPr bwMode="auto">
          <a:xfrm flipH="1" flipV="1">
            <a:off x="3249613" y="2462213"/>
            <a:ext cx="9842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6" name="Line 54"/>
          <p:cNvSpPr>
            <a:spLocks noChangeShapeType="1"/>
          </p:cNvSpPr>
          <p:nvPr/>
        </p:nvSpPr>
        <p:spPr bwMode="auto">
          <a:xfrm>
            <a:off x="3281363" y="2625725"/>
            <a:ext cx="911225" cy="2524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654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operand, split cases on the tag of the operand.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Lemma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 dirty="0" smtClean="0"/>
              <a:t>To prove correctness of operands, split cases on tag and </a:t>
            </a:r>
            <a:r>
              <a:rPr lang="en-US" dirty="0" err="1" smtClean="0"/>
              <a:t>reg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(i in TAG; j in REG; k in TAG; d in WORD)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subcase lemma1c[i][j][k][d] of lemma1[i]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for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[i].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opra.tag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&amp;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[i].tag = j &amp; aux[i].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opra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d;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590330"/>
            <a:ext cx="8686800" cy="67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66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ffectLst/>
              </a:rPr>
              <a:t>Then assume all results of earlier instructions are correct and reduce data types to just relevant values:</a:t>
            </a:r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743271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forall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(i in TAG; j in REG; k in TAG; d in WORD)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using (lemma2),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TAG-&gt;{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}, REG-&gt;{j}, WORD-&gt;{d}, EU-&gt;{}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prove lemma1c[i][j][k][d];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6032500" y="5187950"/>
            <a:ext cx="698500" cy="393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6061075" y="5119688"/>
            <a:ext cx="655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Uninterpreted functions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"/>
          </a:xfrm>
        </p:spPr>
        <p:txBody>
          <a:bodyPr/>
          <a:lstStyle/>
          <a:p>
            <a:r>
              <a:rPr lang="en-US"/>
              <a:t>Verify Tomasulo for arbitrary EU function f(a,b).</a:t>
            </a: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04800" y="1905000"/>
            <a:ext cx="3124200" cy="2271713"/>
          </a:xfrm>
          <a:prstGeom prst="cloudCallout">
            <a:avLst>
              <a:gd name="adj1" fmla="val -2384"/>
              <a:gd name="adj2" fmla="val 104532"/>
            </a:avLst>
          </a:prstGeom>
          <a:solidFill>
            <a:srgbClr val="FFFFFF"/>
          </a:solidFill>
          <a:ln w="127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1838325" y="2359025"/>
            <a:ext cx="1057275" cy="682625"/>
          </a:xfrm>
          <a:custGeom>
            <a:avLst/>
            <a:gdLst>
              <a:gd name="T0" fmla="*/ 726 w 893"/>
              <a:gd name="T1" fmla="*/ 576 h 577"/>
              <a:gd name="T2" fmla="*/ 726 w 893"/>
              <a:gd name="T3" fmla="*/ 240 h 577"/>
              <a:gd name="T4" fmla="*/ 102 w 893"/>
              <a:gd name="T5" fmla="*/ 240 h 577"/>
              <a:gd name="T6" fmla="*/ 102 w 893"/>
              <a:gd name="T7" fmla="*/ 336 h 577"/>
              <a:gd name="T8" fmla="*/ 0 w 893"/>
              <a:gd name="T9" fmla="*/ 177 h 577"/>
              <a:gd name="T10" fmla="*/ 102 w 893"/>
              <a:gd name="T11" fmla="*/ 0 h 577"/>
              <a:gd name="T12" fmla="*/ 102 w 893"/>
              <a:gd name="T13" fmla="*/ 96 h 577"/>
              <a:gd name="T14" fmla="*/ 893 w 893"/>
              <a:gd name="T15" fmla="*/ 95 h 577"/>
              <a:gd name="T16" fmla="*/ 893 w 893"/>
              <a:gd name="T17" fmla="*/ 577 h 577"/>
              <a:gd name="T18" fmla="*/ 726 w 893"/>
              <a:gd name="T19" fmla="*/ 57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3" h="577">
                <a:moveTo>
                  <a:pt x="726" y="576"/>
                </a:moveTo>
                <a:lnTo>
                  <a:pt x="726" y="240"/>
                </a:lnTo>
                <a:lnTo>
                  <a:pt x="102" y="240"/>
                </a:lnTo>
                <a:lnTo>
                  <a:pt x="102" y="336"/>
                </a:lnTo>
                <a:lnTo>
                  <a:pt x="0" y="177"/>
                </a:lnTo>
                <a:lnTo>
                  <a:pt x="102" y="0"/>
                </a:lnTo>
                <a:lnTo>
                  <a:pt x="102" y="96"/>
                </a:lnTo>
                <a:lnTo>
                  <a:pt x="893" y="95"/>
                </a:lnTo>
                <a:lnTo>
                  <a:pt x="893" y="577"/>
                </a:lnTo>
                <a:lnTo>
                  <a:pt x="726" y="576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758825" y="2132013"/>
            <a:ext cx="966788" cy="681037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758825" y="2301875"/>
            <a:ext cx="966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758825" y="2473325"/>
            <a:ext cx="966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758825" y="2643188"/>
            <a:ext cx="966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19363" y="3154363"/>
            <a:ext cx="909637" cy="5794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1835150" y="2398713"/>
            <a:ext cx="101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RESULTS</a:t>
            </a:r>
          </a:p>
        </p:txBody>
      </p:sp>
      <p:sp>
        <p:nvSpPr>
          <p:cNvPr id="149516" name="AutoShape 12"/>
          <p:cNvSpPr>
            <a:spLocks noChangeArrowheads="1"/>
          </p:cNvSpPr>
          <p:nvPr/>
        </p:nvSpPr>
        <p:spPr bwMode="auto">
          <a:xfrm>
            <a:off x="758825" y="3154363"/>
            <a:ext cx="1647825" cy="341312"/>
          </a:xfrm>
          <a:prstGeom prst="rightArrow">
            <a:avLst>
              <a:gd name="adj1" fmla="val 50000"/>
              <a:gd name="adj2" fmla="val 397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17" name="AutoShape 13"/>
          <p:cNvSpPr>
            <a:spLocks noChangeArrowheads="1"/>
          </p:cNvSpPr>
          <p:nvPr/>
        </p:nvSpPr>
        <p:spPr bwMode="auto">
          <a:xfrm>
            <a:off x="1100138" y="2870200"/>
            <a:ext cx="284162" cy="284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CE2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2360613" y="20288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SPEC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1295400" y="4267200"/>
            <a:ext cx="12954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506913" y="3879850"/>
            <a:ext cx="741362" cy="522288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4506913" y="4010025"/>
            <a:ext cx="741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4506913" y="4140200"/>
            <a:ext cx="741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4506913" y="4271963"/>
            <a:ext cx="741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6032500" y="4621213"/>
            <a:ext cx="698500" cy="3921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6032500" y="4751388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6381750" y="4751388"/>
            <a:ext cx="0" cy="261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6061075" y="4551363"/>
            <a:ext cx="655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5926138" y="4764088"/>
            <a:ext cx="514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319838" y="476408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6032500" y="5319713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6381750" y="5319713"/>
            <a:ext cx="0" cy="261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5926138" y="5330825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49538" name="Text Box 34"/>
          <p:cNvSpPr txBox="1">
            <a:spLocks noChangeArrowheads="1"/>
          </p:cNvSpPr>
          <p:nvPr/>
        </p:nvSpPr>
        <p:spPr bwMode="auto">
          <a:xfrm>
            <a:off x="6319838" y="53308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grpSp>
        <p:nvGrpSpPr>
          <p:cNvPr id="149539" name="Group 35"/>
          <p:cNvGrpSpPr>
            <a:grpSpLocks/>
          </p:cNvGrpSpPr>
          <p:nvPr/>
        </p:nvGrpSpPr>
        <p:grpSpPr bwMode="auto">
          <a:xfrm>
            <a:off x="5927725" y="5686425"/>
            <a:ext cx="915988" cy="485775"/>
            <a:chOff x="2669" y="2084"/>
            <a:chExt cx="1007" cy="535"/>
          </a:xfrm>
        </p:grpSpPr>
        <p:sp>
          <p:nvSpPr>
            <p:cNvPr id="149540" name="Rectangle 36"/>
            <p:cNvSpPr>
              <a:spLocks noChangeArrowheads="1"/>
            </p:cNvSpPr>
            <p:nvPr/>
          </p:nvSpPr>
          <p:spPr bwMode="auto">
            <a:xfrm>
              <a:off x="2784" y="2160"/>
              <a:ext cx="76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1" name="Line 37"/>
            <p:cNvSpPr>
              <a:spLocks noChangeShapeType="1"/>
            </p:cNvSpPr>
            <p:nvPr/>
          </p:nvSpPr>
          <p:spPr bwMode="auto">
            <a:xfrm>
              <a:off x="2784" y="2304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2" name="Line 38"/>
            <p:cNvSpPr>
              <a:spLocks noChangeShapeType="1"/>
            </p:cNvSpPr>
            <p:nvPr/>
          </p:nvSpPr>
          <p:spPr bwMode="auto">
            <a:xfrm>
              <a:off x="3168" y="23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3" name="Text Box 39"/>
            <p:cNvSpPr txBox="1">
              <a:spLocks noChangeArrowheads="1"/>
            </p:cNvSpPr>
            <p:nvPr/>
          </p:nvSpPr>
          <p:spPr bwMode="auto">
            <a:xfrm>
              <a:off x="2816" y="2084"/>
              <a:ext cx="7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000" b="1" i="0">
                  <a:solidFill>
                    <a:schemeClr val="tx1"/>
                  </a:solidFill>
                  <a:latin typeface="Arial" charset="0"/>
                </a:rPr>
                <a:t>OP,DST</a:t>
              </a:r>
              <a:endParaRPr lang="en-US" sz="1200" b="1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9544" name="Text Box 40"/>
            <p:cNvSpPr txBox="1">
              <a:spLocks noChangeArrowheads="1"/>
            </p:cNvSpPr>
            <p:nvPr/>
          </p:nvSpPr>
          <p:spPr bwMode="auto">
            <a:xfrm>
              <a:off x="2669" y="2317"/>
              <a:ext cx="56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opra</a:t>
              </a:r>
            </a:p>
          </p:txBody>
        </p:sp>
        <p:sp>
          <p:nvSpPr>
            <p:cNvPr id="149545" name="Text Box 41"/>
            <p:cNvSpPr txBox="1">
              <a:spLocks noChangeArrowheads="1"/>
            </p:cNvSpPr>
            <p:nvPr/>
          </p:nvSpPr>
          <p:spPr bwMode="auto">
            <a:xfrm>
              <a:off x="3100" y="2317"/>
              <a:ext cx="57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00" b="1" i="0">
                  <a:solidFill>
                    <a:schemeClr val="tx1"/>
                  </a:solidFill>
                  <a:latin typeface="Arial" charset="0"/>
                </a:rPr>
                <a:t>oprb</a:t>
              </a:r>
            </a:p>
          </p:txBody>
        </p:sp>
      </p:grpSp>
      <p:sp>
        <p:nvSpPr>
          <p:cNvPr id="149548" name="Rectangle 44"/>
          <p:cNvSpPr>
            <a:spLocks noChangeArrowheads="1"/>
          </p:cNvSpPr>
          <p:nvPr/>
        </p:nvSpPr>
        <p:spPr bwMode="auto">
          <a:xfrm>
            <a:off x="7467600" y="4800600"/>
            <a:ext cx="7620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49549" name="AutoShape 45"/>
          <p:cNvSpPr>
            <a:spLocks noChangeArrowheads="1"/>
          </p:cNvSpPr>
          <p:nvPr/>
        </p:nvSpPr>
        <p:spPr bwMode="auto">
          <a:xfrm>
            <a:off x="6948488" y="5187950"/>
            <a:ext cx="349250" cy="306388"/>
          </a:xfrm>
          <a:prstGeom prst="rightArrow">
            <a:avLst>
              <a:gd name="adj1" fmla="val 50000"/>
              <a:gd name="adj2" fmla="val 2849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OPS</a:t>
            </a:r>
          </a:p>
        </p:txBody>
      </p:sp>
      <p:sp>
        <p:nvSpPr>
          <p:cNvPr id="149550" name="Freeform 46"/>
          <p:cNvSpPr>
            <a:spLocks/>
          </p:cNvSpPr>
          <p:nvPr/>
        </p:nvSpPr>
        <p:spPr bwMode="auto">
          <a:xfrm>
            <a:off x="5378450" y="3967163"/>
            <a:ext cx="2398713" cy="609600"/>
          </a:xfrm>
          <a:custGeom>
            <a:avLst/>
            <a:gdLst>
              <a:gd name="T0" fmla="*/ 2640 w 2640"/>
              <a:gd name="T1" fmla="*/ 672 h 672"/>
              <a:gd name="T2" fmla="*/ 2640 w 2640"/>
              <a:gd name="T3" fmla="*/ 96 h 672"/>
              <a:gd name="T4" fmla="*/ 144 w 2640"/>
              <a:gd name="T5" fmla="*/ 96 h 672"/>
              <a:gd name="T6" fmla="*/ 144 w 2640"/>
              <a:gd name="T7" fmla="*/ 0 h 672"/>
              <a:gd name="T8" fmla="*/ 0 w 2640"/>
              <a:gd name="T9" fmla="*/ 192 h 672"/>
              <a:gd name="T10" fmla="*/ 144 w 2640"/>
              <a:gd name="T11" fmla="*/ 384 h 672"/>
              <a:gd name="T12" fmla="*/ 144 w 2640"/>
              <a:gd name="T13" fmla="*/ 288 h 672"/>
              <a:gd name="T14" fmla="*/ 2400 w 2640"/>
              <a:gd name="T15" fmla="*/ 288 h 672"/>
              <a:gd name="T16" fmla="*/ 2400 w 2640"/>
              <a:gd name="T17" fmla="*/ 672 h 672"/>
              <a:gd name="T18" fmla="*/ 2640 w 2640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0" h="672">
                <a:moveTo>
                  <a:pt x="2640" y="672"/>
                </a:moveTo>
                <a:lnTo>
                  <a:pt x="2640" y="96"/>
                </a:lnTo>
                <a:lnTo>
                  <a:pt x="144" y="96"/>
                </a:lnTo>
                <a:lnTo>
                  <a:pt x="144" y="0"/>
                </a:lnTo>
                <a:lnTo>
                  <a:pt x="0" y="192"/>
                </a:lnTo>
                <a:lnTo>
                  <a:pt x="144" y="384"/>
                </a:lnTo>
                <a:lnTo>
                  <a:pt x="144" y="288"/>
                </a:lnTo>
                <a:lnTo>
                  <a:pt x="2400" y="288"/>
                </a:lnTo>
                <a:lnTo>
                  <a:pt x="2400" y="672"/>
                </a:lnTo>
                <a:lnTo>
                  <a:pt x="2640" y="672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1" name="Text Box 47"/>
          <p:cNvSpPr txBox="1">
            <a:spLocks noChangeArrowheads="1"/>
          </p:cNvSpPr>
          <p:nvPr/>
        </p:nvSpPr>
        <p:spPr bwMode="auto">
          <a:xfrm>
            <a:off x="4021138" y="55753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52" name="AutoShape 48"/>
          <p:cNvSpPr>
            <a:spLocks noChangeArrowheads="1"/>
          </p:cNvSpPr>
          <p:nvPr/>
        </p:nvSpPr>
        <p:spPr bwMode="auto">
          <a:xfrm>
            <a:off x="3983038" y="4970463"/>
            <a:ext cx="1919287" cy="260350"/>
          </a:xfrm>
          <a:prstGeom prst="rightArrow">
            <a:avLst>
              <a:gd name="adj1" fmla="val 50000"/>
              <a:gd name="adj2" fmla="val 60750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53" name="AutoShape 49"/>
          <p:cNvSpPr>
            <a:spLocks noChangeArrowheads="1"/>
          </p:cNvSpPr>
          <p:nvPr/>
        </p:nvSpPr>
        <p:spPr bwMode="auto">
          <a:xfrm>
            <a:off x="4768850" y="4576763"/>
            <a:ext cx="217488" cy="349250"/>
          </a:xfrm>
          <a:prstGeom prst="downArrow">
            <a:avLst>
              <a:gd name="adj1" fmla="val 50000"/>
              <a:gd name="adj2" fmla="val 40146"/>
            </a:avLst>
          </a:prstGeom>
          <a:solidFill>
            <a:srgbClr val="3CE26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4" name="Text Box 50"/>
          <p:cNvSpPr txBox="1">
            <a:spLocks noChangeArrowheads="1"/>
          </p:cNvSpPr>
          <p:nvPr/>
        </p:nvSpPr>
        <p:spPr bwMode="auto">
          <a:xfrm>
            <a:off x="3962400" y="3878263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REG</a:t>
            </a:r>
          </a:p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FILE</a:t>
            </a:r>
          </a:p>
        </p:txBody>
      </p:sp>
      <p:sp>
        <p:nvSpPr>
          <p:cNvPr id="149555" name="AutoShape 51"/>
          <p:cNvSpPr>
            <a:spLocks noChangeArrowheads="1"/>
          </p:cNvSpPr>
          <p:nvPr/>
        </p:nvSpPr>
        <p:spPr bwMode="auto">
          <a:xfrm>
            <a:off x="6257925" y="4313238"/>
            <a:ext cx="212725" cy="263525"/>
          </a:xfrm>
          <a:prstGeom prst="downArrow">
            <a:avLst>
              <a:gd name="adj1" fmla="val 50000"/>
              <a:gd name="adj2" fmla="val 30970"/>
            </a:avLst>
          </a:prstGeom>
          <a:solidFill>
            <a:srgbClr val="ECA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7" name="Text Box 53"/>
          <p:cNvSpPr txBox="1">
            <a:spLocks noChangeArrowheads="1"/>
          </p:cNvSpPr>
          <p:nvPr/>
        </p:nvSpPr>
        <p:spPr bwMode="auto">
          <a:xfrm>
            <a:off x="4486275" y="3810000"/>
            <a:ext cx="741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58" name="Text Box 54"/>
          <p:cNvSpPr txBox="1">
            <a:spLocks noChangeArrowheads="1"/>
          </p:cNvSpPr>
          <p:nvPr/>
        </p:nvSpPr>
        <p:spPr bwMode="auto">
          <a:xfrm>
            <a:off x="4486275" y="3940175"/>
            <a:ext cx="741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59" name="Text Box 55"/>
          <p:cNvSpPr txBox="1">
            <a:spLocks noChangeArrowheads="1"/>
          </p:cNvSpPr>
          <p:nvPr/>
        </p:nvSpPr>
        <p:spPr bwMode="auto">
          <a:xfrm>
            <a:off x="4486275" y="4071938"/>
            <a:ext cx="741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60" name="Text Box 56"/>
          <p:cNvSpPr txBox="1">
            <a:spLocks noChangeArrowheads="1"/>
          </p:cNvSpPr>
          <p:nvPr/>
        </p:nvSpPr>
        <p:spPr bwMode="auto">
          <a:xfrm>
            <a:off x="4486275" y="4202113"/>
            <a:ext cx="741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2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9562" name="Rectangle 58"/>
          <p:cNvSpPr>
            <a:spLocks noChangeArrowheads="1"/>
          </p:cNvSpPr>
          <p:nvPr/>
        </p:nvSpPr>
        <p:spPr bwMode="auto">
          <a:xfrm>
            <a:off x="6029325" y="4029075"/>
            <a:ext cx="1354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 i="0">
                <a:solidFill>
                  <a:schemeClr val="tx1"/>
                </a:solidFill>
                <a:latin typeface="Arial" charset="0"/>
              </a:rPr>
              <a:t>TAGGED RESULTS</a:t>
            </a:r>
          </a:p>
        </p:txBody>
      </p:sp>
      <p:sp>
        <p:nvSpPr>
          <p:cNvPr id="149567" name="AutoShape 63"/>
          <p:cNvSpPr>
            <a:spLocks noChangeArrowheads="1"/>
          </p:cNvSpPr>
          <p:nvPr/>
        </p:nvSpPr>
        <p:spPr bwMode="auto">
          <a:xfrm rot="-16200000">
            <a:off x="5029200" y="1371600"/>
            <a:ext cx="1524000" cy="3200400"/>
          </a:xfrm>
          <a:custGeom>
            <a:avLst/>
            <a:gdLst>
              <a:gd name="G0" fmla="+- 15277 0 0"/>
              <a:gd name="G1" fmla="+- 3332 0 0"/>
              <a:gd name="G2" fmla="+- 12158 0 3332"/>
              <a:gd name="G3" fmla="+- G2 0 3332"/>
              <a:gd name="G4" fmla="*/ G3 32768 32059"/>
              <a:gd name="G5" fmla="*/ G4 1 2"/>
              <a:gd name="G6" fmla="+- 21600 0 15277"/>
              <a:gd name="G7" fmla="*/ G6 3332 6079"/>
              <a:gd name="G8" fmla="+- G7 15277 0"/>
              <a:gd name="T0" fmla="*/ 15277 w 21600"/>
              <a:gd name="T1" fmla="*/ 0 h 21600"/>
              <a:gd name="T2" fmla="*/ 15277 w 21600"/>
              <a:gd name="T3" fmla="*/ 12158 h 21600"/>
              <a:gd name="T4" fmla="*/ 280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77" y="0"/>
                </a:lnTo>
                <a:lnTo>
                  <a:pt x="15277" y="3332"/>
                </a:lnTo>
                <a:lnTo>
                  <a:pt x="12427" y="3332"/>
                </a:lnTo>
                <a:cubicBezTo>
                  <a:pt x="5564" y="3332"/>
                  <a:pt x="0" y="7284"/>
                  <a:pt x="0" y="12158"/>
                </a:cubicBezTo>
                <a:lnTo>
                  <a:pt x="0" y="21600"/>
                </a:lnTo>
                <a:lnTo>
                  <a:pt x="5616" y="21600"/>
                </a:lnTo>
                <a:lnTo>
                  <a:pt x="5616" y="12158"/>
                </a:lnTo>
                <a:cubicBezTo>
                  <a:pt x="5616" y="10318"/>
                  <a:pt x="8665" y="8826"/>
                  <a:pt x="12427" y="8826"/>
                </a:cubicBezTo>
                <a:lnTo>
                  <a:pt x="15277" y="8826"/>
                </a:lnTo>
                <a:lnTo>
                  <a:pt x="15277" y="1215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7467600" y="5562600"/>
            <a:ext cx="7620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49569" name="Text Box 65"/>
          <p:cNvSpPr txBox="1">
            <a:spLocks noChangeArrowheads="1"/>
          </p:cNvSpPr>
          <p:nvPr/>
        </p:nvSpPr>
        <p:spPr bwMode="auto">
          <a:xfrm>
            <a:off x="304800" y="6248400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(related: Burch, Dill, Jones, etc...)</a:t>
            </a:r>
          </a:p>
        </p:txBody>
      </p:sp>
    </p:spTree>
    <p:extLst>
      <p:ext uri="{BB962C8B-B14F-4D97-AF65-F5344CB8AC3E}">
        <p14:creationId xmlns:p14="http://schemas.microsoft.com/office/powerpoint/2010/main" val="17043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29" name="Oval 41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and reachability</a:t>
            </a:r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7" name="Oval 9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699" name="Oval 11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0" name="Oval 12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1" name="Oval 13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34" name="Group 46"/>
          <p:cNvGrpSpPr>
            <a:grpSpLocks/>
          </p:cNvGrpSpPr>
          <p:nvPr/>
        </p:nvGrpSpPr>
        <p:grpSpPr bwMode="auto">
          <a:xfrm>
            <a:off x="838200" y="2590800"/>
            <a:ext cx="381000" cy="396875"/>
            <a:chOff x="528" y="1632"/>
            <a:chExt cx="240" cy="250"/>
          </a:xfrm>
        </p:grpSpPr>
        <p:sp>
          <p:nvSpPr>
            <p:cNvPr id="370692" name="Oval 4"/>
            <p:cNvSpPr>
              <a:spLocks noChangeArrowheads="1"/>
            </p:cNvSpPr>
            <p:nvPr/>
          </p:nvSpPr>
          <p:spPr bwMode="auto">
            <a:xfrm>
              <a:off x="52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1" name="Text Box 23"/>
            <p:cNvSpPr txBox="1">
              <a:spLocks noChangeArrowheads="1"/>
            </p:cNvSpPr>
            <p:nvPr/>
          </p:nvSpPr>
          <p:spPr bwMode="auto">
            <a:xfrm>
              <a:off x="560" y="1632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</a:t>
              </a:r>
            </a:p>
          </p:txBody>
        </p:sp>
      </p:grpSp>
      <p:grpSp>
        <p:nvGrpSpPr>
          <p:cNvPr id="370731" name="Group 43"/>
          <p:cNvGrpSpPr>
            <a:grpSpLocks/>
          </p:cNvGrpSpPr>
          <p:nvPr/>
        </p:nvGrpSpPr>
        <p:grpSpPr bwMode="auto">
          <a:xfrm>
            <a:off x="1219200" y="2819400"/>
            <a:ext cx="6477000" cy="2971800"/>
            <a:chOff x="768" y="1776"/>
            <a:chExt cx="4080" cy="1872"/>
          </a:xfrm>
        </p:grpSpPr>
        <p:sp>
          <p:nvSpPr>
            <p:cNvPr id="370708" name="Line 20"/>
            <p:cNvSpPr>
              <a:spLocks noChangeShapeType="1"/>
            </p:cNvSpPr>
            <p:nvPr/>
          </p:nvSpPr>
          <p:spPr bwMode="auto">
            <a:xfrm>
              <a:off x="76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09" name="Line 21"/>
            <p:cNvSpPr>
              <a:spLocks noChangeShapeType="1"/>
            </p:cNvSpPr>
            <p:nvPr/>
          </p:nvSpPr>
          <p:spPr bwMode="auto">
            <a:xfrm>
              <a:off x="148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0" name="Line 22"/>
            <p:cNvSpPr>
              <a:spLocks noChangeShapeType="1"/>
            </p:cNvSpPr>
            <p:nvPr/>
          </p:nvSpPr>
          <p:spPr bwMode="auto">
            <a:xfrm>
              <a:off x="4368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3" name="Line 25"/>
            <p:cNvSpPr>
              <a:spLocks noChangeShapeType="1"/>
            </p:cNvSpPr>
            <p:nvPr/>
          </p:nvSpPr>
          <p:spPr bwMode="auto">
            <a:xfrm>
              <a:off x="148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4" name="Line 26"/>
            <p:cNvSpPr>
              <a:spLocks noChangeShapeType="1"/>
            </p:cNvSpPr>
            <p:nvPr/>
          </p:nvSpPr>
          <p:spPr bwMode="auto">
            <a:xfrm>
              <a:off x="2928" y="2400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5" name="Line 27"/>
            <p:cNvSpPr>
              <a:spLocks noChangeShapeType="1"/>
            </p:cNvSpPr>
            <p:nvPr/>
          </p:nvSpPr>
          <p:spPr bwMode="auto">
            <a:xfrm>
              <a:off x="364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6" name="Line 28"/>
            <p:cNvSpPr>
              <a:spLocks noChangeShapeType="1"/>
            </p:cNvSpPr>
            <p:nvPr/>
          </p:nvSpPr>
          <p:spPr bwMode="auto">
            <a:xfrm>
              <a:off x="220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7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8" name="Line 30"/>
            <p:cNvSpPr>
              <a:spLocks noChangeShapeType="1"/>
            </p:cNvSpPr>
            <p:nvPr/>
          </p:nvSpPr>
          <p:spPr bwMode="auto">
            <a:xfrm>
              <a:off x="3648" y="30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9" name="Line 31"/>
            <p:cNvSpPr>
              <a:spLocks noChangeShapeType="1"/>
            </p:cNvSpPr>
            <p:nvPr/>
          </p:nvSpPr>
          <p:spPr bwMode="auto">
            <a:xfrm>
              <a:off x="436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0" name="Line 32"/>
            <p:cNvSpPr>
              <a:spLocks noChangeShapeType="1"/>
            </p:cNvSpPr>
            <p:nvPr/>
          </p:nvSpPr>
          <p:spPr bwMode="auto">
            <a:xfrm>
              <a:off x="2928" y="36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1" name="Line 33"/>
            <p:cNvSpPr>
              <a:spLocks noChangeShapeType="1"/>
            </p:cNvSpPr>
            <p:nvPr/>
          </p:nvSpPr>
          <p:spPr bwMode="auto">
            <a:xfrm>
              <a:off x="2208" y="30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2" name="Line 34"/>
            <p:cNvSpPr>
              <a:spLocks noChangeShapeType="1"/>
            </p:cNvSpPr>
            <p:nvPr/>
          </p:nvSpPr>
          <p:spPr bwMode="auto">
            <a:xfrm>
              <a:off x="1488" y="244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3" name="Line 35"/>
            <p:cNvSpPr>
              <a:spLocks noChangeShapeType="1"/>
            </p:cNvSpPr>
            <p:nvPr/>
          </p:nvSpPr>
          <p:spPr bwMode="auto">
            <a:xfrm flipV="1">
              <a:off x="1344" y="18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4" name="Line 36"/>
            <p:cNvSpPr>
              <a:spLocks noChangeShapeType="1"/>
            </p:cNvSpPr>
            <p:nvPr/>
          </p:nvSpPr>
          <p:spPr bwMode="auto">
            <a:xfrm>
              <a:off x="220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5" name="Line 37"/>
            <p:cNvSpPr>
              <a:spLocks noChangeShapeType="1"/>
            </p:cNvSpPr>
            <p:nvPr/>
          </p:nvSpPr>
          <p:spPr bwMode="auto">
            <a:xfrm>
              <a:off x="2928" y="302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6" name="Line 38"/>
            <p:cNvSpPr>
              <a:spLocks noChangeShapeType="1"/>
            </p:cNvSpPr>
            <p:nvPr/>
          </p:nvSpPr>
          <p:spPr bwMode="auto">
            <a:xfrm>
              <a:off x="2928" y="1776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27" name="Line 39"/>
            <p:cNvSpPr>
              <a:spLocks noChangeShapeType="1"/>
            </p:cNvSpPr>
            <p:nvPr/>
          </p:nvSpPr>
          <p:spPr bwMode="auto">
            <a:xfrm>
              <a:off x="220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28" name="Text Box 40"/>
          <p:cNvSpPr txBox="1">
            <a:spLocks noChangeArrowheads="1"/>
          </p:cNvSpPr>
          <p:nvPr/>
        </p:nvSpPr>
        <p:spPr bwMode="auto">
          <a:xfrm>
            <a:off x="2119313" y="1382713"/>
            <a:ext cx="4322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States = valuations of state variables</a:t>
            </a:r>
          </a:p>
        </p:txBody>
      </p:sp>
      <p:sp>
        <p:nvSpPr>
          <p:cNvPr id="370730" name="Oval 42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32" name="Text Box 44"/>
          <p:cNvSpPr txBox="1">
            <a:spLocks noChangeArrowheads="1"/>
          </p:cNvSpPr>
          <p:nvPr/>
        </p:nvSpPr>
        <p:spPr bwMode="auto">
          <a:xfrm>
            <a:off x="2465388" y="1371600"/>
            <a:ext cx="3478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Transitions = execution steps</a:t>
            </a:r>
          </a:p>
        </p:txBody>
      </p: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3352800" y="1371600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Initial state(s)</a:t>
            </a:r>
          </a:p>
        </p:txBody>
      </p:sp>
      <p:grpSp>
        <p:nvGrpSpPr>
          <p:cNvPr id="370735" name="Group 47"/>
          <p:cNvGrpSpPr>
            <a:grpSpLocks/>
          </p:cNvGrpSpPr>
          <p:nvPr/>
        </p:nvGrpSpPr>
        <p:grpSpPr bwMode="auto">
          <a:xfrm>
            <a:off x="7696200" y="5562600"/>
            <a:ext cx="381000" cy="396875"/>
            <a:chOff x="5088" y="3072"/>
            <a:chExt cx="240" cy="250"/>
          </a:xfrm>
        </p:grpSpPr>
        <p:sp>
          <p:nvSpPr>
            <p:cNvPr id="370707" name="Oval 19"/>
            <p:cNvSpPr>
              <a:spLocks noChangeArrowheads="1"/>
            </p:cNvSpPr>
            <p:nvPr/>
          </p:nvSpPr>
          <p:spPr bwMode="auto">
            <a:xfrm>
              <a:off x="5088" y="3072"/>
              <a:ext cx="240" cy="24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12" name="Text Box 24"/>
            <p:cNvSpPr txBox="1">
              <a:spLocks noChangeArrowheads="1"/>
            </p:cNvSpPr>
            <p:nvPr/>
          </p:nvSpPr>
          <p:spPr bwMode="auto">
            <a:xfrm>
              <a:off x="5088" y="3072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F</a:t>
              </a:r>
            </a:p>
          </p:txBody>
        </p:sp>
      </p:grpSp>
      <p:sp>
        <p:nvSpPr>
          <p:cNvPr id="370736" name="Text Box 48"/>
          <p:cNvSpPr txBox="1">
            <a:spLocks noChangeArrowheads="1"/>
          </p:cNvSpPr>
          <p:nvPr/>
        </p:nvSpPr>
        <p:spPr bwMode="auto">
          <a:xfrm>
            <a:off x="3429000" y="1371600"/>
            <a:ext cx="155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Bad state(s)</a:t>
            </a:r>
          </a:p>
        </p:txBody>
      </p:sp>
      <p:sp>
        <p:nvSpPr>
          <p:cNvPr id="370737" name="Text Box 49"/>
          <p:cNvSpPr txBox="1">
            <a:spLocks noChangeArrowheads="1"/>
          </p:cNvSpPr>
          <p:nvPr/>
        </p:nvSpPr>
        <p:spPr bwMode="auto">
          <a:xfrm>
            <a:off x="3048000" y="1371600"/>
            <a:ext cx="239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Breadth-first search</a:t>
            </a:r>
          </a:p>
        </p:txBody>
      </p:sp>
      <p:sp>
        <p:nvSpPr>
          <p:cNvPr id="370738" name="Oval 50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41" name="Group 53"/>
          <p:cNvGrpSpPr>
            <a:grpSpLocks/>
          </p:cNvGrpSpPr>
          <p:nvPr/>
        </p:nvGrpSpPr>
        <p:grpSpPr bwMode="auto">
          <a:xfrm>
            <a:off x="3124200" y="2590800"/>
            <a:ext cx="381000" cy="1371600"/>
            <a:chOff x="1968" y="1632"/>
            <a:chExt cx="240" cy="864"/>
          </a:xfrm>
        </p:grpSpPr>
        <p:sp>
          <p:nvSpPr>
            <p:cNvPr id="370739" name="Oval 51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40" name="Oval 52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42" name="Oval 54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0743" name="Oval 55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0744" name="Group 56"/>
          <p:cNvGrpSpPr>
            <a:grpSpLocks/>
          </p:cNvGrpSpPr>
          <p:nvPr/>
        </p:nvGrpSpPr>
        <p:grpSpPr bwMode="auto">
          <a:xfrm>
            <a:off x="6553200" y="4572000"/>
            <a:ext cx="381000" cy="1371600"/>
            <a:chOff x="1968" y="1632"/>
            <a:chExt cx="240" cy="864"/>
          </a:xfrm>
        </p:grpSpPr>
        <p:sp>
          <p:nvSpPr>
            <p:cNvPr id="370745" name="Oval 57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0746" name="Oval 58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0747" name="Text Box 59"/>
          <p:cNvSpPr txBox="1">
            <a:spLocks noChangeArrowheads="1"/>
          </p:cNvSpPr>
          <p:nvPr/>
        </p:nvSpPr>
        <p:spPr bwMode="auto">
          <a:xfrm>
            <a:off x="3200400" y="1371600"/>
            <a:ext cx="211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Counterexample!</a:t>
            </a:r>
          </a:p>
        </p:txBody>
      </p:sp>
      <p:sp>
        <p:nvSpPr>
          <p:cNvPr id="370748" name="Freeform 60"/>
          <p:cNvSpPr>
            <a:spLocks/>
          </p:cNvSpPr>
          <p:nvPr/>
        </p:nvSpPr>
        <p:spPr bwMode="auto">
          <a:xfrm>
            <a:off x="990600" y="2819400"/>
            <a:ext cx="6858000" cy="2971800"/>
          </a:xfrm>
          <a:custGeom>
            <a:avLst/>
            <a:gdLst>
              <a:gd name="T0" fmla="*/ 0 w 4320"/>
              <a:gd name="T1" fmla="*/ 0 h 1872"/>
              <a:gd name="T2" fmla="*/ 1488 w 4320"/>
              <a:gd name="T3" fmla="*/ 0 h 1872"/>
              <a:gd name="T4" fmla="*/ 3648 w 4320"/>
              <a:gd name="T5" fmla="*/ 1872 h 1872"/>
              <a:gd name="T6" fmla="*/ 4320 w 4320"/>
              <a:gd name="T7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0" h="1872">
                <a:moveTo>
                  <a:pt x="0" y="0"/>
                </a:moveTo>
                <a:lnTo>
                  <a:pt x="1488" y="0"/>
                </a:lnTo>
                <a:lnTo>
                  <a:pt x="3648" y="1872"/>
                </a:lnTo>
                <a:lnTo>
                  <a:pt x="4320" y="1872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28" grpId="0"/>
      <p:bldP spid="370732" grpId="0"/>
      <p:bldP spid="370732" grpId="1"/>
      <p:bldP spid="370733" grpId="0"/>
      <p:bldP spid="370733" grpId="1"/>
      <p:bldP spid="370736" grpId="0"/>
      <p:bldP spid="370736" grpId="1"/>
      <p:bldP spid="370737" grpId="0"/>
      <p:bldP spid="370737" grpId="1"/>
      <p:bldP spid="370738" grpId="0" animBg="1"/>
      <p:bldP spid="370742" grpId="0" animBg="1"/>
      <p:bldP spid="370743" grpId="0" animBg="1"/>
      <p:bldP spid="3707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splitting for lemma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686800" cy="990600"/>
              </a:xfrm>
            </p:spPr>
            <p:txBody>
              <a:bodyPr/>
              <a:lstStyle/>
              <a:p>
                <a:r>
                  <a:rPr lang="en-US" dirty="0" smtClean="0"/>
                  <a:t>Break correctness of EU's into cases based on data values:</a:t>
                </a:r>
                <a:endParaRPr lang="en-US" dirty="0"/>
              </a:p>
              <a:p>
                <a:pPr lvl="1">
                  <a:buFont typeface="B Times Bold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𝑜𝑝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686800" cy="990600"/>
              </a:xfrm>
              <a:blipFill rotWithShape="1">
                <a:blip r:embed="rId3"/>
                <a:stretch>
                  <a:fillRect l="-632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249488" y="2922588"/>
            <a:ext cx="1066800" cy="752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>
            <a:off x="2249488" y="3109913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2249488" y="329882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2249488" y="3487738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4446588" y="3990975"/>
            <a:ext cx="1006475" cy="5635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4446588" y="4178300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4949825" y="41783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4584700" y="3927475"/>
            <a:ext cx="752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4531644" y="4163368"/>
            <a:ext cx="26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" charset="0"/>
              </a:rPr>
              <a:t>i</a:t>
            </a:r>
            <a:endParaRPr lang="en-US" sz="1400" b="1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103144" y="4163368"/>
            <a:ext cx="26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tx1"/>
                </a:solidFill>
                <a:latin typeface="Arial" charset="0"/>
              </a:rPr>
              <a:t>j</a:t>
            </a:r>
            <a:endParaRPr lang="en-US" sz="1400" b="1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4446588" y="4806950"/>
            <a:ext cx="1006475" cy="5651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>
            <a:off x="4446588" y="4995863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4949825" y="4995863"/>
            <a:ext cx="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4584700" y="4745038"/>
            <a:ext cx="752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4379913" y="505618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4946650" y="50561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4446588" y="5622925"/>
            <a:ext cx="1006475" cy="5651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4446588" y="5811838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4949825" y="5811838"/>
            <a:ext cx="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4584700" y="5561013"/>
            <a:ext cx="752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OP,DST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4379913" y="5872163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opra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4946650" y="587216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oprb</a:t>
            </a:r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6519863" y="4114800"/>
            <a:ext cx="690562" cy="377825"/>
          </a:xfrm>
          <a:prstGeom prst="rect">
            <a:avLst/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6519863" y="4806950"/>
            <a:ext cx="690562" cy="37623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6519863" y="5497513"/>
            <a:ext cx="690562" cy="376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>
                <a:solidFill>
                  <a:schemeClr val="tx1"/>
                </a:solidFill>
                <a:latin typeface="Arial" charset="0"/>
              </a:rPr>
              <a:t>f(a,b)</a:t>
            </a:r>
          </a:p>
        </p:txBody>
      </p:sp>
      <p:sp>
        <p:nvSpPr>
          <p:cNvPr id="151584" name="AutoShape 32"/>
          <p:cNvSpPr>
            <a:spLocks noChangeArrowheads="1"/>
          </p:cNvSpPr>
          <p:nvPr/>
        </p:nvSpPr>
        <p:spPr bwMode="auto">
          <a:xfrm>
            <a:off x="5765800" y="4806950"/>
            <a:ext cx="503238" cy="439738"/>
          </a:xfrm>
          <a:prstGeom prst="rightArrow">
            <a:avLst>
              <a:gd name="adj1" fmla="val 50000"/>
              <a:gd name="adj2" fmla="val 28610"/>
            </a:avLst>
          </a:prstGeom>
          <a:solidFill>
            <a:srgbClr val="98F0A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OPS</a:t>
            </a:r>
          </a:p>
        </p:txBody>
      </p:sp>
      <p:sp>
        <p:nvSpPr>
          <p:cNvPr id="151585" name="Freeform 33"/>
          <p:cNvSpPr>
            <a:spLocks/>
          </p:cNvSpPr>
          <p:nvPr/>
        </p:nvSpPr>
        <p:spPr bwMode="auto">
          <a:xfrm>
            <a:off x="3505200" y="3048000"/>
            <a:ext cx="3454400" cy="879475"/>
          </a:xfrm>
          <a:custGeom>
            <a:avLst/>
            <a:gdLst>
              <a:gd name="T0" fmla="*/ 2640 w 2640"/>
              <a:gd name="T1" fmla="*/ 672 h 672"/>
              <a:gd name="T2" fmla="*/ 2640 w 2640"/>
              <a:gd name="T3" fmla="*/ 96 h 672"/>
              <a:gd name="T4" fmla="*/ 144 w 2640"/>
              <a:gd name="T5" fmla="*/ 96 h 672"/>
              <a:gd name="T6" fmla="*/ 144 w 2640"/>
              <a:gd name="T7" fmla="*/ 0 h 672"/>
              <a:gd name="T8" fmla="*/ 0 w 2640"/>
              <a:gd name="T9" fmla="*/ 192 h 672"/>
              <a:gd name="T10" fmla="*/ 144 w 2640"/>
              <a:gd name="T11" fmla="*/ 384 h 672"/>
              <a:gd name="T12" fmla="*/ 144 w 2640"/>
              <a:gd name="T13" fmla="*/ 288 h 672"/>
              <a:gd name="T14" fmla="*/ 2400 w 2640"/>
              <a:gd name="T15" fmla="*/ 288 h 672"/>
              <a:gd name="T16" fmla="*/ 2400 w 2640"/>
              <a:gd name="T17" fmla="*/ 672 h 672"/>
              <a:gd name="T18" fmla="*/ 2640 w 2640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40" h="672">
                <a:moveTo>
                  <a:pt x="2640" y="672"/>
                </a:moveTo>
                <a:lnTo>
                  <a:pt x="2640" y="96"/>
                </a:lnTo>
                <a:lnTo>
                  <a:pt x="144" y="96"/>
                </a:lnTo>
                <a:lnTo>
                  <a:pt x="144" y="0"/>
                </a:lnTo>
                <a:lnTo>
                  <a:pt x="0" y="192"/>
                </a:lnTo>
                <a:lnTo>
                  <a:pt x="144" y="384"/>
                </a:lnTo>
                <a:lnTo>
                  <a:pt x="144" y="288"/>
                </a:lnTo>
                <a:lnTo>
                  <a:pt x="2400" y="288"/>
                </a:lnTo>
                <a:lnTo>
                  <a:pt x="2400" y="672"/>
                </a:lnTo>
                <a:lnTo>
                  <a:pt x="2640" y="672"/>
                </a:lnTo>
                <a:close/>
              </a:path>
            </a:pathLst>
          </a:custGeom>
          <a:solidFill>
            <a:srgbClr val="ECA0E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1590675" y="54086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87" name="AutoShape 35"/>
          <p:cNvSpPr>
            <a:spLocks noChangeArrowheads="1"/>
          </p:cNvSpPr>
          <p:nvPr/>
        </p:nvSpPr>
        <p:spPr bwMode="auto">
          <a:xfrm>
            <a:off x="1495425" y="4492625"/>
            <a:ext cx="2763838" cy="376238"/>
          </a:xfrm>
          <a:prstGeom prst="rightArrow">
            <a:avLst>
              <a:gd name="adj1" fmla="val 50000"/>
              <a:gd name="adj2" fmla="val 60536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 b="1" i="0">
                <a:solidFill>
                  <a:schemeClr val="tx1"/>
                </a:solidFill>
                <a:latin typeface="Arial" charset="0"/>
              </a:rPr>
              <a:t>INSTRUCTIONS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88" name="AutoShape 36"/>
          <p:cNvSpPr>
            <a:spLocks noChangeArrowheads="1"/>
          </p:cNvSpPr>
          <p:nvPr/>
        </p:nvSpPr>
        <p:spPr bwMode="auto">
          <a:xfrm>
            <a:off x="2625725" y="3927475"/>
            <a:ext cx="314325" cy="501650"/>
          </a:xfrm>
          <a:prstGeom prst="downArrow">
            <a:avLst>
              <a:gd name="adj1" fmla="val 50000"/>
              <a:gd name="adj2" fmla="val 39899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1552575" y="2990850"/>
            <a:ext cx="5699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REG</a:t>
            </a:r>
          </a:p>
          <a:p>
            <a:pPr algn="ctr"/>
            <a:r>
              <a:rPr lang="en-US" sz="1400" b="1" i="0">
                <a:solidFill>
                  <a:schemeClr val="tx1"/>
                </a:solidFill>
                <a:latin typeface="Arial" charset="0"/>
              </a:rPr>
              <a:t>FILE</a:t>
            </a:r>
          </a:p>
        </p:txBody>
      </p:sp>
      <p:sp>
        <p:nvSpPr>
          <p:cNvPr id="151590" name="AutoShape 38"/>
          <p:cNvSpPr>
            <a:spLocks noChangeArrowheads="1"/>
          </p:cNvSpPr>
          <p:nvPr/>
        </p:nvSpPr>
        <p:spPr bwMode="auto">
          <a:xfrm>
            <a:off x="4772025" y="354647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ECA0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2327275" y="2860675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2327275" y="3048000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2327275" y="3236913"/>
            <a:ext cx="854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2327275" y="3425825"/>
            <a:ext cx="85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 i="0">
                <a:solidFill>
                  <a:schemeClr val="tx1"/>
                </a:solidFill>
                <a:latin typeface="Arial" charset="0"/>
              </a:rPr>
              <a:t>VAL/TAG</a:t>
            </a:r>
            <a:endParaRPr lang="en-US" sz="14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1597" name="Rectangle 45"/>
          <p:cNvSpPr>
            <a:spLocks noChangeArrowheads="1"/>
          </p:cNvSpPr>
          <p:nvPr/>
        </p:nvSpPr>
        <p:spPr bwMode="auto">
          <a:xfrm>
            <a:off x="4746625" y="3043238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tx1"/>
                </a:solidFill>
                <a:latin typeface="Arial" charset="0"/>
              </a:rPr>
              <a:t>k</a:t>
            </a:r>
            <a:endParaRPr lang="en-US" sz="1200" b="1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819400"/>
          </a:xfrm>
        </p:spPr>
        <p:txBody>
          <a:bodyPr/>
          <a:lstStyle/>
          <a:p>
            <a:r>
              <a:rPr lang="en-US" dirty="0" smtClean="0"/>
              <a:t>SMV can reduce the verification of the lemmas to finite-state model checking </a:t>
            </a:r>
            <a:endParaRPr lang="en-US" dirty="0"/>
          </a:p>
          <a:p>
            <a:pPr lvl="1"/>
            <a:r>
              <a:rPr lang="en-US" dirty="0"/>
              <a:t>Max 25 state </a:t>
            </a:r>
            <a:r>
              <a:rPr lang="en-US" dirty="0" smtClean="0"/>
              <a:t>bits to represent abstract values</a:t>
            </a:r>
            <a:endParaRPr lang="en-US" dirty="0"/>
          </a:p>
          <a:p>
            <a:pPr lvl="1"/>
            <a:r>
              <a:rPr lang="en-US" dirty="0" smtClean="0"/>
              <a:t>Total verification </a:t>
            </a:r>
            <a:r>
              <a:rPr lang="en-US" dirty="0"/>
              <a:t>time less than 4 seconds</a:t>
            </a:r>
          </a:p>
          <a:p>
            <a:r>
              <a:rPr lang="en-US" dirty="0" err="1"/>
              <a:t>Tomasulo</a:t>
            </a:r>
            <a:r>
              <a:rPr lang="en-US" dirty="0"/>
              <a:t> implementation proved for</a:t>
            </a:r>
          </a:p>
          <a:p>
            <a:pPr lvl="1"/>
            <a:r>
              <a:rPr lang="en-US" dirty="0"/>
              <a:t>Arbitrary number of registers, reservation stations</a:t>
            </a:r>
          </a:p>
          <a:p>
            <a:pPr lvl="1"/>
            <a:r>
              <a:rPr lang="en-US" dirty="0"/>
              <a:t>Arbitrary data word size and EU function</a:t>
            </a:r>
          </a:p>
          <a:p>
            <a:pPr lvl="2"/>
            <a:r>
              <a:rPr lang="en-US" dirty="0"/>
              <a:t>	</a:t>
            </a:r>
            <a:r>
              <a:rPr lang="en-US" i="1" dirty="0"/>
              <a:t>(</a:t>
            </a:r>
            <a:r>
              <a:rPr lang="en-US" i="1" dirty="0" smtClean="0"/>
              <a:t>unbounded </a:t>
            </a:r>
            <a:r>
              <a:rPr lang="en-US" i="1" dirty="0"/>
              <a:t>EU’s requires one more </a:t>
            </a:r>
            <a:r>
              <a:rPr lang="en-US" i="1" dirty="0" smtClean="0"/>
              <a:t>lemma)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343400"/>
            <a:ext cx="70567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strategy we applied:</a:t>
            </a:r>
          </a:p>
          <a:p>
            <a:r>
              <a:rPr lang="en-US" dirty="0" smtClean="0"/>
              <a:t>1) Case split into "units of work" (operand fetch, result comp)</a:t>
            </a:r>
          </a:p>
          <a:p>
            <a:r>
              <a:rPr lang="en-US" dirty="0" smtClean="0"/>
              <a:t>2) Specify units of work relative to reference model</a:t>
            </a:r>
          </a:p>
          <a:p>
            <a:r>
              <a:rPr lang="en-US" dirty="0" smtClean="0"/>
              <a:t>3) Choose abstraction for each unit of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more complex 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305800" cy="952500"/>
          </a:xfrm>
        </p:spPr>
        <p:txBody>
          <a:bodyPr/>
          <a:lstStyle/>
          <a:p>
            <a:pPr eaLnBrk="1" hangingPunct="1"/>
            <a:r>
              <a:rPr lang="en-US" smtClean="0"/>
              <a:t>Unit of work = instruction</a:t>
            </a:r>
          </a:p>
        </p:txBody>
      </p:sp>
      <p:grpSp>
        <p:nvGrpSpPr>
          <p:cNvPr id="40964" name="Group 68"/>
          <p:cNvGrpSpPr>
            <a:grpSpLocks/>
          </p:cNvGrpSpPr>
          <p:nvPr/>
        </p:nvGrpSpPr>
        <p:grpSpPr bwMode="auto">
          <a:xfrm>
            <a:off x="1128713" y="1370013"/>
            <a:ext cx="6796087" cy="3719512"/>
            <a:chOff x="711" y="863"/>
            <a:chExt cx="4281" cy="2343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2311" y="913"/>
              <a:ext cx="402" cy="284"/>
            </a:xfrm>
            <a:prstGeom prst="rect">
              <a:avLst/>
            </a:prstGeom>
            <a:solidFill>
              <a:srgbClr val="98F0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2311" y="984"/>
              <a:ext cx="4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2311" y="1055"/>
              <a:ext cx="4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2311" y="1126"/>
              <a:ext cx="4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40978" name="Group 8"/>
            <p:cNvGrpSpPr>
              <a:grpSpLocks/>
            </p:cNvGrpSpPr>
            <p:nvPr/>
          </p:nvGrpSpPr>
          <p:grpSpPr bwMode="auto">
            <a:xfrm>
              <a:off x="3058" y="1266"/>
              <a:ext cx="543" cy="286"/>
              <a:chOff x="2620" y="2063"/>
              <a:chExt cx="1102" cy="580"/>
            </a:xfrm>
          </p:grpSpPr>
          <p:sp>
            <p:nvSpPr>
              <p:cNvPr id="40969" name="Rectangle 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767" cy="4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70" name="Line 10"/>
              <p:cNvSpPr>
                <a:spLocks noChangeShapeType="1"/>
              </p:cNvSpPr>
              <p:nvPr/>
            </p:nvSpPr>
            <p:spPr bwMode="auto">
              <a:xfrm>
                <a:off x="2784" y="2304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71" name="Line 11"/>
              <p:cNvSpPr>
                <a:spLocks noChangeShapeType="1"/>
              </p:cNvSpPr>
              <p:nvPr/>
            </p:nvSpPr>
            <p:spPr bwMode="auto">
              <a:xfrm>
                <a:off x="3168" y="230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72" name="Text Box 12"/>
              <p:cNvSpPr txBox="1">
                <a:spLocks noChangeArrowheads="1"/>
              </p:cNvSpPr>
              <p:nvPr/>
            </p:nvSpPr>
            <p:spPr bwMode="auto">
              <a:xfrm>
                <a:off x="2754" y="2063"/>
                <a:ext cx="838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b="1">
                    <a:latin typeface="Arial" pitchFamily="34" charset="0"/>
                  </a:rPr>
                  <a:t>OP,DST</a:t>
                </a:r>
                <a:endParaRPr lang="en-US" sz="1200" b="1">
                  <a:latin typeface="Arial" pitchFamily="34" charset="0"/>
                </a:endParaRPr>
              </a:p>
            </p:txBody>
          </p:sp>
          <p:sp>
            <p:nvSpPr>
              <p:cNvPr id="40973" name="Text Box 13"/>
              <p:cNvSpPr txBox="1">
                <a:spLocks noChangeArrowheads="1"/>
              </p:cNvSpPr>
              <p:nvPr/>
            </p:nvSpPr>
            <p:spPr bwMode="auto">
              <a:xfrm>
                <a:off x="2620" y="2292"/>
                <a:ext cx="658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opra</a:t>
                </a:r>
              </a:p>
            </p:txBody>
          </p:sp>
          <p:sp>
            <p:nvSpPr>
              <p:cNvPr id="40974" name="Text Box 14"/>
              <p:cNvSpPr txBox="1">
                <a:spLocks noChangeArrowheads="1"/>
              </p:cNvSpPr>
              <p:nvPr/>
            </p:nvSpPr>
            <p:spPr bwMode="auto">
              <a:xfrm>
                <a:off x="3052" y="2292"/>
                <a:ext cx="6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oprb</a:t>
                </a:r>
              </a:p>
            </p:txBody>
          </p:sp>
        </p:grpSp>
        <p:grpSp>
          <p:nvGrpSpPr>
            <p:cNvPr id="40979" name="Group 15"/>
            <p:cNvGrpSpPr>
              <a:grpSpLocks/>
            </p:cNvGrpSpPr>
            <p:nvPr/>
          </p:nvGrpSpPr>
          <p:grpSpPr bwMode="auto">
            <a:xfrm>
              <a:off x="3058" y="1573"/>
              <a:ext cx="543" cy="286"/>
              <a:chOff x="2620" y="2061"/>
              <a:chExt cx="1102" cy="581"/>
            </a:xfrm>
          </p:grpSpPr>
          <p:sp>
            <p:nvSpPr>
              <p:cNvPr id="40976" name="Rectangle 16"/>
              <p:cNvSpPr>
                <a:spLocks noChangeArrowheads="1"/>
              </p:cNvSpPr>
              <p:nvPr/>
            </p:nvSpPr>
            <p:spPr bwMode="auto">
              <a:xfrm>
                <a:off x="2784" y="2161"/>
                <a:ext cx="767" cy="43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2784" y="2305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" name="Line 18"/>
              <p:cNvSpPr>
                <a:spLocks noChangeShapeType="1"/>
              </p:cNvSpPr>
              <p:nvPr/>
            </p:nvSpPr>
            <p:spPr bwMode="auto">
              <a:xfrm>
                <a:off x="3168" y="2305"/>
                <a:ext cx="0" cy="2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" name="Text Box 19"/>
              <p:cNvSpPr txBox="1">
                <a:spLocks noChangeArrowheads="1"/>
              </p:cNvSpPr>
              <p:nvPr/>
            </p:nvSpPr>
            <p:spPr bwMode="auto">
              <a:xfrm>
                <a:off x="2754" y="2061"/>
                <a:ext cx="838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b="1">
                    <a:latin typeface="Arial" pitchFamily="34" charset="0"/>
                  </a:rPr>
                  <a:t>OP,DST</a:t>
                </a:r>
                <a:endParaRPr lang="en-US" sz="1200" b="1">
                  <a:latin typeface="Arial" pitchFamily="34" charset="0"/>
                </a:endParaRPr>
              </a:p>
            </p:txBody>
          </p:sp>
          <p:sp>
            <p:nvSpPr>
              <p:cNvPr id="5" name="Text Box 20"/>
              <p:cNvSpPr txBox="1">
                <a:spLocks noChangeArrowheads="1"/>
              </p:cNvSpPr>
              <p:nvPr/>
            </p:nvSpPr>
            <p:spPr bwMode="auto">
              <a:xfrm>
                <a:off x="2620" y="2291"/>
                <a:ext cx="658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opra</a:t>
                </a:r>
              </a:p>
            </p:txBody>
          </p:sp>
          <p:sp>
            <p:nvSpPr>
              <p:cNvPr id="40981" name="Text Box 21"/>
              <p:cNvSpPr txBox="1">
                <a:spLocks noChangeArrowheads="1"/>
              </p:cNvSpPr>
              <p:nvPr/>
            </p:nvSpPr>
            <p:spPr bwMode="auto">
              <a:xfrm>
                <a:off x="3052" y="2291"/>
                <a:ext cx="6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oprb</a:t>
                </a:r>
              </a:p>
            </p:txBody>
          </p:sp>
        </p:grpSp>
        <p:grpSp>
          <p:nvGrpSpPr>
            <p:cNvPr id="40980" name="Group 22"/>
            <p:cNvGrpSpPr>
              <a:grpSpLocks/>
            </p:cNvGrpSpPr>
            <p:nvPr/>
          </p:nvGrpSpPr>
          <p:grpSpPr bwMode="auto">
            <a:xfrm>
              <a:off x="3058" y="1881"/>
              <a:ext cx="543" cy="286"/>
              <a:chOff x="2620" y="2063"/>
              <a:chExt cx="1102" cy="580"/>
            </a:xfrm>
          </p:grpSpPr>
          <p:sp>
            <p:nvSpPr>
              <p:cNvPr id="40983" name="Rectangle 23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767" cy="43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>
                <a:off x="2784" y="2304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85" name="Line 25"/>
              <p:cNvSpPr>
                <a:spLocks noChangeShapeType="1"/>
              </p:cNvSpPr>
              <p:nvPr/>
            </p:nvSpPr>
            <p:spPr bwMode="auto">
              <a:xfrm>
                <a:off x="3168" y="230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0986" name="Text Box 26"/>
              <p:cNvSpPr txBox="1">
                <a:spLocks noChangeArrowheads="1"/>
              </p:cNvSpPr>
              <p:nvPr/>
            </p:nvSpPr>
            <p:spPr bwMode="auto">
              <a:xfrm>
                <a:off x="2754" y="2063"/>
                <a:ext cx="838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000" b="1">
                    <a:latin typeface="Arial" pitchFamily="34" charset="0"/>
                  </a:rPr>
                  <a:t>OP,DST</a:t>
                </a:r>
                <a:endParaRPr lang="en-US" sz="1200" b="1">
                  <a:latin typeface="Arial" pitchFamily="34" charset="0"/>
                </a:endParaRPr>
              </a:p>
            </p:txBody>
          </p:sp>
          <p:sp>
            <p:nvSpPr>
              <p:cNvPr id="40987" name="Text Box 27"/>
              <p:cNvSpPr txBox="1">
                <a:spLocks noChangeArrowheads="1"/>
              </p:cNvSpPr>
              <p:nvPr/>
            </p:nvSpPr>
            <p:spPr bwMode="auto">
              <a:xfrm>
                <a:off x="2620" y="2292"/>
                <a:ext cx="658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opra</a:t>
                </a:r>
              </a:p>
            </p:txBody>
          </p:sp>
          <p:sp>
            <p:nvSpPr>
              <p:cNvPr id="40988" name="Text Box 28"/>
              <p:cNvSpPr txBox="1">
                <a:spLocks noChangeArrowheads="1"/>
              </p:cNvSpPr>
              <p:nvPr/>
            </p:nvSpPr>
            <p:spPr bwMode="auto">
              <a:xfrm>
                <a:off x="3052" y="2292"/>
                <a:ext cx="670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sz="1200" b="1">
                    <a:latin typeface="Arial" pitchFamily="34" charset="0"/>
                  </a:rPr>
                  <a:t>oprb</a:t>
                </a:r>
              </a:p>
            </p:txBody>
          </p:sp>
        </p:grp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3920" y="1362"/>
              <a:ext cx="260" cy="14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EU</a:t>
              </a:r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3920" y="1622"/>
              <a:ext cx="260" cy="14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EU</a:t>
              </a:r>
            </a:p>
          </p:txBody>
        </p:sp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3920" y="1882"/>
              <a:ext cx="260" cy="142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EU</a:t>
              </a:r>
            </a:p>
          </p:txBody>
        </p:sp>
        <p:sp>
          <p:nvSpPr>
            <p:cNvPr id="40992" name="AutoShape 32"/>
            <p:cNvSpPr>
              <a:spLocks noChangeArrowheads="1"/>
            </p:cNvSpPr>
            <p:nvPr/>
          </p:nvSpPr>
          <p:spPr bwMode="auto">
            <a:xfrm>
              <a:off x="3636" y="1622"/>
              <a:ext cx="189" cy="165"/>
            </a:xfrm>
            <a:prstGeom prst="rightArrow">
              <a:avLst>
                <a:gd name="adj1" fmla="val 50000"/>
                <a:gd name="adj2" fmla="val 28636"/>
              </a:avLst>
            </a:prstGeom>
            <a:solidFill>
              <a:srgbClr val="FF7D7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OPS</a:t>
              </a:r>
            </a:p>
          </p:txBody>
        </p:sp>
        <p:sp>
          <p:nvSpPr>
            <p:cNvPr id="40993" name="Freeform 33"/>
            <p:cNvSpPr>
              <a:spLocks/>
            </p:cNvSpPr>
            <p:nvPr/>
          </p:nvSpPr>
          <p:spPr bwMode="auto">
            <a:xfrm>
              <a:off x="2784" y="960"/>
              <a:ext cx="2071" cy="331"/>
            </a:xfrm>
            <a:custGeom>
              <a:avLst/>
              <a:gdLst>
                <a:gd name="T0" fmla="*/ 2640 w 2640"/>
                <a:gd name="T1" fmla="*/ 672 h 672"/>
                <a:gd name="T2" fmla="*/ 2640 w 2640"/>
                <a:gd name="T3" fmla="*/ 96 h 672"/>
                <a:gd name="T4" fmla="*/ 144 w 2640"/>
                <a:gd name="T5" fmla="*/ 96 h 672"/>
                <a:gd name="T6" fmla="*/ 144 w 2640"/>
                <a:gd name="T7" fmla="*/ 0 h 672"/>
                <a:gd name="T8" fmla="*/ 0 w 2640"/>
                <a:gd name="T9" fmla="*/ 192 h 672"/>
                <a:gd name="T10" fmla="*/ 144 w 2640"/>
                <a:gd name="T11" fmla="*/ 384 h 672"/>
                <a:gd name="T12" fmla="*/ 144 w 2640"/>
                <a:gd name="T13" fmla="*/ 288 h 672"/>
                <a:gd name="T14" fmla="*/ 2400 w 2640"/>
                <a:gd name="T15" fmla="*/ 288 h 672"/>
                <a:gd name="T16" fmla="*/ 2400 w 2640"/>
                <a:gd name="T17" fmla="*/ 672 h 672"/>
                <a:gd name="T18" fmla="*/ 2640 w 2640"/>
                <a:gd name="T19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0" h="672">
                  <a:moveTo>
                    <a:pt x="2640" y="672"/>
                  </a:moveTo>
                  <a:lnTo>
                    <a:pt x="2640" y="96"/>
                  </a:lnTo>
                  <a:lnTo>
                    <a:pt x="144" y="96"/>
                  </a:lnTo>
                  <a:lnTo>
                    <a:pt x="144" y="0"/>
                  </a:lnTo>
                  <a:lnTo>
                    <a:pt x="0" y="192"/>
                  </a:lnTo>
                  <a:lnTo>
                    <a:pt x="144" y="384"/>
                  </a:lnTo>
                  <a:lnTo>
                    <a:pt x="144" y="288"/>
                  </a:lnTo>
                  <a:lnTo>
                    <a:pt x="2400" y="288"/>
                  </a:lnTo>
                  <a:lnTo>
                    <a:pt x="2400" y="672"/>
                  </a:lnTo>
                  <a:lnTo>
                    <a:pt x="2640" y="672"/>
                  </a:lnTo>
                  <a:close/>
                </a:path>
              </a:pathLst>
            </a:custGeom>
            <a:solidFill>
              <a:srgbClr val="ECA0EC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2041" y="1819"/>
              <a:ext cx="1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>
              <a:off x="3075" y="982"/>
              <a:ext cx="86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Arial" pitchFamily="34" charset="0"/>
                </a:rPr>
                <a:t>RETIRED RESULTS</a:t>
              </a:r>
            </a:p>
          </p:txBody>
        </p:sp>
        <p:sp>
          <p:nvSpPr>
            <p:cNvPr id="40996" name="AutoShape 36"/>
            <p:cNvSpPr>
              <a:spLocks noChangeArrowheads="1"/>
            </p:cNvSpPr>
            <p:nvPr/>
          </p:nvSpPr>
          <p:spPr bwMode="auto">
            <a:xfrm>
              <a:off x="2027" y="1504"/>
              <a:ext cx="1041" cy="142"/>
            </a:xfrm>
            <a:prstGeom prst="rightArrow">
              <a:avLst>
                <a:gd name="adj1" fmla="val 50000"/>
                <a:gd name="adj2" fmla="val 60413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000" b="1">
                  <a:latin typeface="Arial" pitchFamily="34" charset="0"/>
                </a:rPr>
                <a:t>INSTRUCTIONS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>
              <a:off x="2267" y="863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Arial" pitchFamily="34" charset="0"/>
                </a:rPr>
                <a:t>VAL/TAG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0998" name="Text Box 38"/>
            <p:cNvSpPr txBox="1">
              <a:spLocks noChangeArrowheads="1"/>
            </p:cNvSpPr>
            <p:nvPr/>
          </p:nvSpPr>
          <p:spPr bwMode="auto">
            <a:xfrm>
              <a:off x="2267" y="934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Arial" pitchFamily="34" charset="0"/>
                </a:rPr>
                <a:t>VAL/TAG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>
              <a:off x="2267" y="1005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Arial" pitchFamily="34" charset="0"/>
                </a:rPr>
                <a:t>VAL/TAG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2267" y="1076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Arial" pitchFamily="34" charset="0"/>
                </a:rPr>
                <a:t>VAL/TAG</a:t>
              </a:r>
              <a:endParaRPr lang="en-US" sz="1200" b="1">
                <a:latin typeface="Arial" pitchFamily="34" charset="0"/>
              </a:endParaRPr>
            </a:p>
          </p:txBody>
        </p:sp>
        <p:sp>
          <p:nvSpPr>
            <p:cNvPr id="41001" name="AutoShape 41"/>
            <p:cNvSpPr>
              <a:spLocks noChangeArrowheads="1"/>
            </p:cNvSpPr>
            <p:nvPr/>
          </p:nvSpPr>
          <p:spPr bwMode="auto">
            <a:xfrm>
              <a:off x="2453" y="1291"/>
              <a:ext cx="118" cy="189"/>
            </a:xfrm>
            <a:prstGeom prst="downArrow">
              <a:avLst>
                <a:gd name="adj1" fmla="val 50000"/>
                <a:gd name="adj2" fmla="val 40042"/>
              </a:avLst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1993" y="893"/>
              <a:ext cx="3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REG</a:t>
              </a:r>
            </a:p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FILE</a:t>
              </a:r>
            </a:p>
          </p:txBody>
        </p:sp>
        <p:sp>
          <p:nvSpPr>
            <p:cNvPr id="41003" name="Rectangle 43"/>
            <p:cNvSpPr>
              <a:spLocks noChangeArrowheads="1"/>
            </p:cNvSpPr>
            <p:nvPr/>
          </p:nvSpPr>
          <p:spPr bwMode="auto">
            <a:xfrm>
              <a:off x="4578" y="1329"/>
              <a:ext cx="379" cy="2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latin typeface="Arial" pitchFamily="34" charset="0"/>
                </a:rPr>
                <a:t>BUF</a:t>
              </a:r>
            </a:p>
          </p:txBody>
        </p:sp>
        <p:sp>
          <p:nvSpPr>
            <p:cNvPr id="41004" name="Rectangle 44"/>
            <p:cNvSpPr>
              <a:spLocks noChangeArrowheads="1"/>
            </p:cNvSpPr>
            <p:nvPr/>
          </p:nvSpPr>
          <p:spPr bwMode="auto">
            <a:xfrm>
              <a:off x="4578" y="1637"/>
              <a:ext cx="379" cy="2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latin typeface="Arial" pitchFamily="34" charset="0"/>
                </a:rPr>
                <a:t>BUF</a:t>
              </a:r>
            </a:p>
          </p:txBody>
        </p:sp>
        <p:sp>
          <p:nvSpPr>
            <p:cNvPr id="41005" name="Rectangle 45"/>
            <p:cNvSpPr>
              <a:spLocks noChangeArrowheads="1"/>
            </p:cNvSpPr>
            <p:nvPr/>
          </p:nvSpPr>
          <p:spPr bwMode="auto">
            <a:xfrm>
              <a:off x="4578" y="1944"/>
              <a:ext cx="379" cy="2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latin typeface="Arial" pitchFamily="34" charset="0"/>
                </a:rPr>
                <a:t>BUF</a:t>
              </a:r>
            </a:p>
          </p:txBody>
        </p:sp>
        <p:sp>
          <p:nvSpPr>
            <p:cNvPr id="41006" name="AutoShape 46"/>
            <p:cNvSpPr>
              <a:spLocks noChangeArrowheads="1"/>
            </p:cNvSpPr>
            <p:nvPr/>
          </p:nvSpPr>
          <p:spPr bwMode="auto">
            <a:xfrm>
              <a:off x="4311" y="1632"/>
              <a:ext cx="189" cy="165"/>
            </a:xfrm>
            <a:prstGeom prst="rightArrow">
              <a:avLst>
                <a:gd name="adj1" fmla="val 50000"/>
                <a:gd name="adj2" fmla="val 28636"/>
              </a:avLst>
            </a:prstGeom>
            <a:solidFill>
              <a:srgbClr val="FF7D7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>
                  <a:latin typeface="Arial" pitchFamily="34" charset="0"/>
                </a:rPr>
                <a:t>RES</a:t>
              </a:r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3351" y="1768"/>
              <a:ext cx="1047" cy="526"/>
            </a:xfrm>
            <a:custGeom>
              <a:avLst/>
              <a:gdLst>
                <a:gd name="T0" fmla="*/ 1592 w 1592"/>
                <a:gd name="T1" fmla="*/ 0 h 755"/>
                <a:gd name="T2" fmla="*/ 1592 w 1592"/>
                <a:gd name="T3" fmla="*/ 755 h 755"/>
                <a:gd name="T4" fmla="*/ 0 w 1592"/>
                <a:gd name="T5" fmla="*/ 755 h 755"/>
                <a:gd name="T6" fmla="*/ 0 w 1592"/>
                <a:gd name="T7" fmla="*/ 57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2" h="755">
                  <a:moveTo>
                    <a:pt x="1592" y="0"/>
                  </a:moveTo>
                  <a:lnTo>
                    <a:pt x="1592" y="755"/>
                  </a:lnTo>
                  <a:lnTo>
                    <a:pt x="0" y="755"/>
                  </a:lnTo>
                  <a:lnTo>
                    <a:pt x="0" y="570"/>
                  </a:ln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08" name="Rectangle 48"/>
            <p:cNvSpPr>
              <a:spLocks noChangeArrowheads="1"/>
            </p:cNvSpPr>
            <p:nvPr/>
          </p:nvSpPr>
          <p:spPr bwMode="auto">
            <a:xfrm>
              <a:off x="759" y="1382"/>
              <a:ext cx="441" cy="408"/>
            </a:xfrm>
            <a:prstGeom prst="rect">
              <a:avLst/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i="1">
                  <a:latin typeface="Times New Roman" pitchFamily="18" charset="0"/>
                </a:rPr>
                <a:t>PM</a:t>
              </a:r>
            </a:p>
          </p:txBody>
        </p:sp>
        <p:sp>
          <p:nvSpPr>
            <p:cNvPr id="41009" name="Rectangle 49"/>
            <p:cNvSpPr>
              <a:spLocks noChangeArrowheads="1"/>
            </p:cNvSpPr>
            <p:nvPr/>
          </p:nvSpPr>
          <p:spPr bwMode="auto">
            <a:xfrm>
              <a:off x="855" y="2006"/>
              <a:ext cx="329" cy="258"/>
            </a:xfrm>
            <a:prstGeom prst="rect">
              <a:avLst/>
            </a:prstGeom>
            <a:solidFill>
              <a:srgbClr val="00B6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i="1">
                  <a:latin typeface="Times New Roman" pitchFamily="18" charset="0"/>
                </a:rPr>
                <a:t>PC</a:t>
              </a:r>
            </a:p>
          </p:txBody>
        </p:sp>
        <p:sp>
          <p:nvSpPr>
            <p:cNvPr id="41010" name="Rectangle 50"/>
            <p:cNvSpPr>
              <a:spLocks noChangeArrowheads="1"/>
            </p:cNvSpPr>
            <p:nvPr/>
          </p:nvSpPr>
          <p:spPr bwMode="auto">
            <a:xfrm>
              <a:off x="711" y="2486"/>
              <a:ext cx="660" cy="412"/>
            </a:xfrm>
            <a:prstGeom prst="rect">
              <a:avLst/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800" i="1">
                  <a:latin typeface="Times New Roman" pitchFamily="18" charset="0"/>
                </a:rPr>
                <a:t>branch</a:t>
              </a:r>
            </a:p>
            <a:p>
              <a:pPr algn="ctr">
                <a:defRPr/>
              </a:pPr>
              <a:r>
                <a:rPr lang="en-US" sz="1800" i="1">
                  <a:latin typeface="Times New Roman" pitchFamily="18" charset="0"/>
                </a:rPr>
                <a:t>predictor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41011" name="Rectangle 51"/>
            <p:cNvSpPr>
              <a:spLocks noChangeArrowheads="1"/>
            </p:cNvSpPr>
            <p:nvPr/>
          </p:nvSpPr>
          <p:spPr bwMode="auto">
            <a:xfrm>
              <a:off x="1767" y="1334"/>
              <a:ext cx="196" cy="480"/>
            </a:xfrm>
            <a:prstGeom prst="rect">
              <a:avLst/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800" i="1">
                  <a:latin typeface="Times New Roman" pitchFamily="18" charset="0"/>
                </a:rPr>
                <a:t>d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i="1">
                  <a:latin typeface="Times New Roman" pitchFamily="18" charset="0"/>
                </a:rPr>
                <a:t>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i="1">
                  <a:latin typeface="Times New Roman" pitchFamily="18" charset="0"/>
                </a:rPr>
                <a:t>c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41012" name="AutoShape 52"/>
            <p:cNvSpPr>
              <a:spLocks noChangeArrowheads="1"/>
            </p:cNvSpPr>
            <p:nvPr/>
          </p:nvSpPr>
          <p:spPr bwMode="auto">
            <a:xfrm>
              <a:off x="1335" y="1526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B6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flipH="1">
              <a:off x="1239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>
              <a:off x="999" y="229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 flipV="1">
              <a:off x="999" y="181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6" name="Rectangle 56"/>
            <p:cNvSpPr>
              <a:spLocks noChangeArrowheads="1"/>
            </p:cNvSpPr>
            <p:nvPr/>
          </p:nvSpPr>
          <p:spPr bwMode="auto">
            <a:xfrm>
              <a:off x="3159" y="2630"/>
              <a:ext cx="384" cy="5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>
              <a:off x="3159" y="272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8" name="Line 58"/>
            <p:cNvSpPr>
              <a:spLocks noChangeShapeType="1"/>
            </p:cNvSpPr>
            <p:nvPr/>
          </p:nvSpPr>
          <p:spPr bwMode="auto">
            <a:xfrm>
              <a:off x="3159" y="282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19" name="Line 59"/>
            <p:cNvSpPr>
              <a:spLocks noChangeShapeType="1"/>
            </p:cNvSpPr>
            <p:nvPr/>
          </p:nvSpPr>
          <p:spPr bwMode="auto">
            <a:xfrm>
              <a:off x="3159" y="291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0" name="Line 60"/>
            <p:cNvSpPr>
              <a:spLocks noChangeShapeType="1"/>
            </p:cNvSpPr>
            <p:nvPr/>
          </p:nvSpPr>
          <p:spPr bwMode="auto">
            <a:xfrm>
              <a:off x="3159" y="301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1" name="Line 61"/>
            <p:cNvSpPr>
              <a:spLocks noChangeShapeType="1"/>
            </p:cNvSpPr>
            <p:nvPr/>
          </p:nvSpPr>
          <p:spPr bwMode="auto">
            <a:xfrm>
              <a:off x="3159" y="31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2" name="AutoShape 62"/>
            <p:cNvSpPr>
              <a:spLocks noChangeArrowheads="1"/>
            </p:cNvSpPr>
            <p:nvPr/>
          </p:nvSpPr>
          <p:spPr bwMode="auto">
            <a:xfrm>
              <a:off x="3255" y="2342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3" name="Text Box 63"/>
            <p:cNvSpPr txBox="1">
              <a:spLocks noChangeArrowheads="1"/>
            </p:cNvSpPr>
            <p:nvPr/>
          </p:nvSpPr>
          <p:spPr bwMode="auto">
            <a:xfrm>
              <a:off x="2775" y="2774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E26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800" i="1">
                  <a:latin typeface="Times New Roman" pitchFamily="18" charset="0"/>
                </a:rPr>
                <a:t>LSQ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41024" name="Rectangle 64"/>
            <p:cNvSpPr>
              <a:spLocks noChangeArrowheads="1"/>
            </p:cNvSpPr>
            <p:nvPr/>
          </p:nvSpPr>
          <p:spPr bwMode="auto">
            <a:xfrm>
              <a:off x="4551" y="2630"/>
              <a:ext cx="441" cy="408"/>
            </a:xfrm>
            <a:prstGeom prst="rect">
              <a:avLst/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i="1">
                  <a:latin typeface="Times New Roman" pitchFamily="18" charset="0"/>
                </a:rPr>
                <a:t>DM</a:t>
              </a:r>
              <a:endParaRPr lang="en-US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1025" name="AutoShape 65"/>
            <p:cNvSpPr>
              <a:spLocks noChangeArrowheads="1"/>
            </p:cNvSpPr>
            <p:nvPr/>
          </p:nvSpPr>
          <p:spPr bwMode="auto">
            <a:xfrm>
              <a:off x="3687" y="2822"/>
              <a:ext cx="720" cy="96"/>
            </a:xfrm>
            <a:prstGeom prst="leftRightArrow">
              <a:avLst>
                <a:gd name="adj1" fmla="val 50000"/>
                <a:gd name="adj2" fmla="val 150000"/>
              </a:avLst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6" name="AutoShape 66"/>
            <p:cNvSpPr>
              <a:spLocks noChangeArrowheads="1"/>
            </p:cNvSpPr>
            <p:nvPr/>
          </p:nvSpPr>
          <p:spPr bwMode="auto">
            <a:xfrm>
              <a:off x="4695" y="2198"/>
              <a:ext cx="96" cy="384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rgbClr val="3CE2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027" name="Text Box 67"/>
            <p:cNvSpPr txBox="1">
              <a:spLocks noChangeArrowheads="1"/>
            </p:cNvSpPr>
            <p:nvPr/>
          </p:nvSpPr>
          <p:spPr bwMode="auto">
            <a:xfrm>
              <a:off x="1719" y="2006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E26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800" i="1">
                  <a:latin typeface="Times New Roman" pitchFamily="18" charset="0"/>
                </a:rPr>
                <a:t>branch results</a:t>
              </a:r>
              <a:endParaRPr lang="en-US" i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Scaling problem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Must consider up to three instructions:</a:t>
            </a:r>
          </a:p>
          <a:p>
            <a:pPr lvl="1" eaLnBrk="1" hangingPunct="1"/>
            <a:r>
              <a:rPr lang="en-US" dirty="0" smtClean="0"/>
              <a:t>instruction we want to verify</a:t>
            </a:r>
          </a:p>
          <a:p>
            <a:pPr lvl="1" eaLnBrk="1" hangingPunct="1"/>
            <a:r>
              <a:rPr lang="en-US" dirty="0" smtClean="0"/>
              <a:t>up to two previous instructions</a:t>
            </a:r>
          </a:p>
          <a:p>
            <a:pPr eaLnBrk="1" hangingPunct="1"/>
            <a:r>
              <a:rPr lang="en-US" dirty="0" smtClean="0"/>
              <a:t>Resulting abstractions too complex</a:t>
            </a:r>
          </a:p>
          <a:p>
            <a:pPr eaLnBrk="1" hangingPunct="1"/>
            <a:r>
              <a:rPr lang="en-US" dirty="0" err="1" smtClean="0"/>
              <a:t>Soln</a:t>
            </a:r>
            <a:r>
              <a:rPr lang="en-US" dirty="0" smtClean="0"/>
              <a:t>: break instruction execution into smaller units of work</a:t>
            </a:r>
          </a:p>
          <a:p>
            <a:pPr lvl="1" eaLnBrk="1" hangingPunct="1"/>
            <a:r>
              <a:rPr lang="en-US" dirty="0" smtClean="0"/>
              <a:t>write more intermediate specifications</a:t>
            </a:r>
          </a:p>
          <a:p>
            <a:pPr eaLnBrk="1" hangingPunct="1"/>
            <a:r>
              <a:rPr lang="en-US" dirty="0" smtClean="0"/>
              <a:t>Compared to similar proof using manual inductive invariants...</a:t>
            </a:r>
          </a:p>
          <a:p>
            <a:pPr lvl="1" eaLnBrk="1" hangingPunct="1"/>
            <a:r>
              <a:rPr lang="en-US" dirty="0" smtClean="0"/>
              <a:t>manual invariant proof approx. 2MB (!)</a:t>
            </a:r>
          </a:p>
          <a:p>
            <a:pPr lvl="1" eaLnBrk="1" hangingPunct="1"/>
            <a:r>
              <a:rPr lang="en-US" dirty="0" smtClean="0"/>
              <a:t>temporal decomposition and abstraction proof approx. 20 KB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557B676-8DCD-41ED-9ADB-336EBDCE8B8F}" type="slidenum">
              <a:rPr lang="en-US"/>
              <a:pPr/>
              <a:t>64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defTabSz="912813"/>
            <a:r>
              <a:rPr lang="en-US"/>
              <a:t>Cache coherence (Eiriksson 98)</a:t>
            </a:r>
          </a:p>
        </p:txBody>
      </p:sp>
      <p:grpSp>
        <p:nvGrpSpPr>
          <p:cNvPr id="272387" name="Group 3"/>
          <p:cNvGrpSpPr>
            <a:grpSpLocks/>
          </p:cNvGrpSpPr>
          <p:nvPr/>
        </p:nvGrpSpPr>
        <p:grpSpPr bwMode="auto">
          <a:xfrm>
            <a:off x="169863" y="4319588"/>
            <a:ext cx="6834187" cy="1922462"/>
            <a:chOff x="107" y="2721"/>
            <a:chExt cx="4305" cy="1211"/>
          </a:xfrm>
        </p:grpSpPr>
        <p:sp>
          <p:nvSpPr>
            <p:cNvPr id="272388" name="Oval 4"/>
            <p:cNvSpPr>
              <a:spLocks noChangeArrowheads="1"/>
            </p:cNvSpPr>
            <p:nvPr/>
          </p:nvSpPr>
          <p:spPr bwMode="auto">
            <a:xfrm>
              <a:off x="1348" y="3556"/>
              <a:ext cx="3064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89" name="Rectangle 5"/>
            <p:cNvSpPr>
              <a:spLocks noChangeArrowheads="1"/>
            </p:cNvSpPr>
            <p:nvPr/>
          </p:nvSpPr>
          <p:spPr bwMode="auto">
            <a:xfrm>
              <a:off x="2342" y="3633"/>
              <a:ext cx="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S/F network</a:t>
              </a:r>
            </a:p>
          </p:txBody>
        </p:sp>
        <p:grpSp>
          <p:nvGrpSpPr>
            <p:cNvPr id="272390" name="Group 6"/>
            <p:cNvGrpSpPr>
              <a:grpSpLocks/>
            </p:cNvGrpSpPr>
            <p:nvPr/>
          </p:nvGrpSpPr>
          <p:grpSpPr bwMode="auto">
            <a:xfrm>
              <a:off x="1334" y="2817"/>
              <a:ext cx="630" cy="514"/>
              <a:chOff x="1334" y="2817"/>
              <a:chExt cx="630" cy="514"/>
            </a:xfrm>
          </p:grpSpPr>
          <p:grpSp>
            <p:nvGrpSpPr>
              <p:cNvPr id="272391" name="Group 7"/>
              <p:cNvGrpSpPr>
                <a:grpSpLocks/>
              </p:cNvGrpSpPr>
              <p:nvPr/>
            </p:nvGrpSpPr>
            <p:grpSpPr bwMode="auto">
              <a:xfrm>
                <a:off x="1334" y="3119"/>
                <a:ext cx="630" cy="212"/>
                <a:chOff x="1334" y="3119"/>
                <a:chExt cx="630" cy="212"/>
              </a:xfrm>
            </p:grpSpPr>
            <p:sp>
              <p:nvSpPr>
                <p:cNvPr id="272392" name="Rectangle 8"/>
                <p:cNvSpPr>
                  <a:spLocks noChangeArrowheads="1"/>
                </p:cNvSpPr>
                <p:nvPr/>
              </p:nvSpPr>
              <p:spPr bwMode="auto">
                <a:xfrm>
                  <a:off x="1348" y="3124"/>
                  <a:ext cx="616" cy="18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334" y="3119"/>
                  <a:ext cx="628" cy="2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1" hangingPunct="1"/>
                  <a:r>
                    <a:rPr lang="en-US" sz="1600" b="1" i="0">
                      <a:solidFill>
                        <a:schemeClr val="tx1"/>
                      </a:solidFill>
                      <a:latin typeface="Arial" charset="0"/>
                    </a:rPr>
                    <a:t>protocol</a:t>
                  </a:r>
                </a:p>
              </p:txBody>
            </p:sp>
          </p:grpSp>
          <p:sp>
            <p:nvSpPr>
              <p:cNvPr id="272394" name="Rectangle 10"/>
              <p:cNvSpPr>
                <a:spLocks noChangeArrowheads="1"/>
              </p:cNvSpPr>
              <p:nvPr/>
            </p:nvSpPr>
            <p:spPr bwMode="auto">
              <a:xfrm>
                <a:off x="1382" y="2817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1" hangingPunct="1"/>
                <a:r>
                  <a:rPr lang="en-US" sz="1800" b="1" i="0">
                    <a:solidFill>
                      <a:schemeClr val="tx1"/>
                    </a:solidFill>
                    <a:latin typeface="Arial" charset="0"/>
                  </a:rPr>
                  <a:t>host</a:t>
                </a:r>
              </a:p>
            </p:txBody>
          </p:sp>
        </p:grpSp>
        <p:grpSp>
          <p:nvGrpSpPr>
            <p:cNvPr id="272395" name="Group 11"/>
            <p:cNvGrpSpPr>
              <a:grpSpLocks/>
            </p:cNvGrpSpPr>
            <p:nvPr/>
          </p:nvGrpSpPr>
          <p:grpSpPr bwMode="auto">
            <a:xfrm>
              <a:off x="2438" y="2721"/>
              <a:ext cx="630" cy="514"/>
              <a:chOff x="2438" y="2721"/>
              <a:chExt cx="630" cy="514"/>
            </a:xfrm>
          </p:grpSpPr>
          <p:grpSp>
            <p:nvGrpSpPr>
              <p:cNvPr id="272396" name="Group 12"/>
              <p:cNvGrpSpPr>
                <a:grpSpLocks/>
              </p:cNvGrpSpPr>
              <p:nvPr/>
            </p:nvGrpSpPr>
            <p:grpSpPr bwMode="auto">
              <a:xfrm>
                <a:off x="2438" y="3023"/>
                <a:ext cx="630" cy="212"/>
                <a:chOff x="2438" y="3023"/>
                <a:chExt cx="630" cy="212"/>
              </a:xfrm>
            </p:grpSpPr>
            <p:sp>
              <p:nvSpPr>
                <p:cNvPr id="272397" name="Rectangle 13"/>
                <p:cNvSpPr>
                  <a:spLocks noChangeArrowheads="1"/>
                </p:cNvSpPr>
                <p:nvPr/>
              </p:nvSpPr>
              <p:spPr bwMode="auto">
                <a:xfrm>
                  <a:off x="2452" y="3028"/>
                  <a:ext cx="616" cy="18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398" name="Rectangle 14"/>
                <p:cNvSpPr>
                  <a:spLocks noChangeArrowheads="1"/>
                </p:cNvSpPr>
                <p:nvPr/>
              </p:nvSpPr>
              <p:spPr bwMode="auto">
                <a:xfrm>
                  <a:off x="2438" y="3023"/>
                  <a:ext cx="628" cy="2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1" hangingPunct="1"/>
                  <a:r>
                    <a:rPr lang="en-US" sz="1600" b="1" i="0">
                      <a:solidFill>
                        <a:schemeClr val="tx1"/>
                      </a:solidFill>
                      <a:latin typeface="Arial" charset="0"/>
                    </a:rPr>
                    <a:t>protocol</a:t>
                  </a:r>
                </a:p>
              </p:txBody>
            </p:sp>
          </p:grpSp>
          <p:sp>
            <p:nvSpPr>
              <p:cNvPr id="272399" name="Rectangle 15"/>
              <p:cNvSpPr>
                <a:spLocks noChangeArrowheads="1"/>
              </p:cNvSpPr>
              <p:nvPr/>
            </p:nvSpPr>
            <p:spPr bwMode="auto">
              <a:xfrm>
                <a:off x="2486" y="2721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1" hangingPunct="1"/>
                <a:r>
                  <a:rPr lang="en-US" sz="1800" b="1" i="0">
                    <a:solidFill>
                      <a:schemeClr val="tx1"/>
                    </a:solidFill>
                    <a:latin typeface="Arial" charset="0"/>
                  </a:rPr>
                  <a:t>host</a:t>
                </a:r>
              </a:p>
            </p:txBody>
          </p:sp>
        </p:grpSp>
        <p:grpSp>
          <p:nvGrpSpPr>
            <p:cNvPr id="272400" name="Group 16"/>
            <p:cNvGrpSpPr>
              <a:grpSpLocks/>
            </p:cNvGrpSpPr>
            <p:nvPr/>
          </p:nvGrpSpPr>
          <p:grpSpPr bwMode="auto">
            <a:xfrm>
              <a:off x="3734" y="2817"/>
              <a:ext cx="630" cy="514"/>
              <a:chOff x="3734" y="2817"/>
              <a:chExt cx="630" cy="514"/>
            </a:xfrm>
          </p:grpSpPr>
          <p:grpSp>
            <p:nvGrpSpPr>
              <p:cNvPr id="272401" name="Group 17"/>
              <p:cNvGrpSpPr>
                <a:grpSpLocks/>
              </p:cNvGrpSpPr>
              <p:nvPr/>
            </p:nvGrpSpPr>
            <p:grpSpPr bwMode="auto">
              <a:xfrm>
                <a:off x="3734" y="3119"/>
                <a:ext cx="630" cy="212"/>
                <a:chOff x="3734" y="3119"/>
                <a:chExt cx="630" cy="212"/>
              </a:xfrm>
            </p:grpSpPr>
            <p:sp>
              <p:nvSpPr>
                <p:cNvPr id="272402" name="Rectangle 18"/>
                <p:cNvSpPr>
                  <a:spLocks noChangeArrowheads="1"/>
                </p:cNvSpPr>
                <p:nvPr/>
              </p:nvSpPr>
              <p:spPr bwMode="auto">
                <a:xfrm>
                  <a:off x="3748" y="3124"/>
                  <a:ext cx="616" cy="18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3734" y="3119"/>
                  <a:ext cx="628" cy="21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1" hangingPunct="1"/>
                  <a:r>
                    <a:rPr lang="en-US" sz="1600" b="1" i="0">
                      <a:solidFill>
                        <a:schemeClr val="tx1"/>
                      </a:solidFill>
                      <a:latin typeface="Arial" charset="0"/>
                    </a:rPr>
                    <a:t>protocol</a:t>
                  </a:r>
                </a:p>
              </p:txBody>
            </p:sp>
          </p:grpSp>
          <p:sp>
            <p:nvSpPr>
              <p:cNvPr id="272404" name="Rectangle 20"/>
              <p:cNvSpPr>
                <a:spLocks noChangeArrowheads="1"/>
              </p:cNvSpPr>
              <p:nvPr/>
            </p:nvSpPr>
            <p:spPr bwMode="auto">
              <a:xfrm>
                <a:off x="3782" y="2817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1" hangingPunct="1"/>
                <a:r>
                  <a:rPr lang="en-US" sz="1800" b="1" i="0">
                    <a:solidFill>
                      <a:schemeClr val="tx1"/>
                    </a:solidFill>
                    <a:latin typeface="Arial" charset="0"/>
                  </a:rPr>
                  <a:t>host</a:t>
                </a:r>
              </a:p>
            </p:txBody>
          </p:sp>
        </p:grpSp>
        <p:sp>
          <p:nvSpPr>
            <p:cNvPr id="272405" name="Line 21"/>
            <p:cNvSpPr>
              <a:spLocks noChangeShapeType="1"/>
            </p:cNvSpPr>
            <p:nvPr/>
          </p:nvSpPr>
          <p:spPr bwMode="auto">
            <a:xfrm>
              <a:off x="1672" y="3360"/>
              <a:ext cx="203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6" name="Line 22"/>
            <p:cNvSpPr>
              <a:spLocks noChangeShapeType="1"/>
            </p:cNvSpPr>
            <p:nvPr/>
          </p:nvSpPr>
          <p:spPr bwMode="auto">
            <a:xfrm>
              <a:off x="2775" y="3240"/>
              <a:ext cx="15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7" name="Line 23"/>
            <p:cNvSpPr>
              <a:spLocks noChangeShapeType="1"/>
            </p:cNvSpPr>
            <p:nvPr/>
          </p:nvSpPr>
          <p:spPr bwMode="auto">
            <a:xfrm flipH="1">
              <a:off x="3848" y="3345"/>
              <a:ext cx="157" cy="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8" name="Rectangle 24"/>
            <p:cNvSpPr>
              <a:spLocks noChangeArrowheads="1"/>
            </p:cNvSpPr>
            <p:nvPr/>
          </p:nvSpPr>
          <p:spPr bwMode="auto">
            <a:xfrm>
              <a:off x="107" y="3066"/>
              <a:ext cx="87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 dirty="0">
                  <a:solidFill>
                    <a:srgbClr val="FF0000"/>
                  </a:solidFill>
                  <a:effectLst/>
                  <a:latin typeface="Arial" charset="0"/>
                </a:rPr>
                <a:t>Distributed</a:t>
              </a:r>
            </a:p>
            <a:p>
              <a:pPr eaLnBrk="1" hangingPunct="1"/>
              <a:r>
                <a:rPr lang="en-US" sz="1800" b="1" i="0" dirty="0">
                  <a:solidFill>
                    <a:srgbClr val="FF0000"/>
                  </a:solidFill>
                  <a:effectLst/>
                  <a:latin typeface="Arial" charset="0"/>
                </a:rPr>
                <a:t>cache</a:t>
              </a:r>
            </a:p>
            <a:p>
              <a:pPr eaLnBrk="1" hangingPunct="1"/>
              <a:r>
                <a:rPr lang="en-US" sz="1800" b="1" i="0" dirty="0">
                  <a:solidFill>
                    <a:srgbClr val="FF0000"/>
                  </a:solidFill>
                  <a:effectLst/>
                  <a:latin typeface="Arial" charset="0"/>
                </a:rPr>
                <a:t>coherence</a:t>
              </a:r>
            </a:p>
          </p:txBody>
        </p:sp>
      </p:grpSp>
      <p:grpSp>
        <p:nvGrpSpPr>
          <p:cNvPr id="272409" name="Group 25"/>
          <p:cNvGrpSpPr>
            <a:grpSpLocks/>
          </p:cNvGrpSpPr>
          <p:nvPr/>
        </p:nvGrpSpPr>
        <p:grpSpPr bwMode="auto">
          <a:xfrm>
            <a:off x="1050925" y="1347788"/>
            <a:ext cx="4181475" cy="4122737"/>
            <a:chOff x="662" y="849"/>
            <a:chExt cx="2634" cy="2597"/>
          </a:xfrm>
        </p:grpSpPr>
        <p:sp>
          <p:nvSpPr>
            <p:cNvPr id="272410" name="Rectangle 26"/>
            <p:cNvSpPr>
              <a:spLocks noChangeArrowheads="1"/>
            </p:cNvSpPr>
            <p:nvPr/>
          </p:nvSpPr>
          <p:spPr bwMode="auto">
            <a:xfrm>
              <a:off x="1108" y="1348"/>
              <a:ext cx="472" cy="37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1" name="Oval 27"/>
            <p:cNvSpPr>
              <a:spLocks noChangeArrowheads="1"/>
            </p:cNvSpPr>
            <p:nvPr/>
          </p:nvSpPr>
          <p:spPr bwMode="auto">
            <a:xfrm>
              <a:off x="2194" y="2599"/>
              <a:ext cx="1102" cy="8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2" name="Rectangle 28"/>
            <p:cNvSpPr>
              <a:spLocks noChangeArrowheads="1"/>
            </p:cNvSpPr>
            <p:nvPr/>
          </p:nvSpPr>
          <p:spPr bwMode="auto">
            <a:xfrm>
              <a:off x="1134" y="1431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INTF</a:t>
              </a:r>
            </a:p>
          </p:txBody>
        </p:sp>
        <p:sp>
          <p:nvSpPr>
            <p:cNvPr id="272413" name="Line 29"/>
            <p:cNvSpPr>
              <a:spLocks noChangeShapeType="1"/>
            </p:cNvSpPr>
            <p:nvPr/>
          </p:nvSpPr>
          <p:spPr bwMode="auto">
            <a:xfrm>
              <a:off x="1296" y="120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4" name="Line 30"/>
            <p:cNvSpPr>
              <a:spLocks noChangeShapeType="1"/>
            </p:cNvSpPr>
            <p:nvPr/>
          </p:nvSpPr>
          <p:spPr bwMode="auto">
            <a:xfrm>
              <a:off x="816" y="1200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5" name="Line 31"/>
            <p:cNvSpPr>
              <a:spLocks noChangeShapeType="1"/>
            </p:cNvSpPr>
            <p:nvPr/>
          </p:nvSpPr>
          <p:spPr bwMode="auto">
            <a:xfrm>
              <a:off x="960" y="110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6" name="Line 32"/>
            <p:cNvSpPr>
              <a:spLocks noChangeShapeType="1"/>
            </p:cNvSpPr>
            <p:nvPr/>
          </p:nvSpPr>
          <p:spPr bwMode="auto">
            <a:xfrm>
              <a:off x="1728" y="110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7" name="Rectangle 33"/>
            <p:cNvSpPr>
              <a:spLocks noChangeArrowheads="1"/>
            </p:cNvSpPr>
            <p:nvPr/>
          </p:nvSpPr>
          <p:spPr bwMode="auto">
            <a:xfrm>
              <a:off x="854" y="84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72418" name="Rectangle 34"/>
            <p:cNvSpPr>
              <a:spLocks noChangeArrowheads="1"/>
            </p:cNvSpPr>
            <p:nvPr/>
          </p:nvSpPr>
          <p:spPr bwMode="auto">
            <a:xfrm>
              <a:off x="1622" y="84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72419" name="Line 35"/>
            <p:cNvSpPr>
              <a:spLocks noChangeShapeType="1"/>
            </p:cNvSpPr>
            <p:nvPr/>
          </p:nvSpPr>
          <p:spPr bwMode="auto">
            <a:xfrm flipH="1">
              <a:off x="912" y="153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20" name="Rectangle 36"/>
            <p:cNvSpPr>
              <a:spLocks noChangeArrowheads="1"/>
            </p:cNvSpPr>
            <p:nvPr/>
          </p:nvSpPr>
          <p:spPr bwMode="auto">
            <a:xfrm>
              <a:off x="662" y="1425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272421" name="Line 37"/>
            <p:cNvSpPr>
              <a:spLocks noChangeShapeType="1"/>
            </p:cNvSpPr>
            <p:nvPr/>
          </p:nvSpPr>
          <p:spPr bwMode="auto">
            <a:xfrm>
              <a:off x="1584" y="153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22" name="Rectangle 38"/>
            <p:cNvSpPr>
              <a:spLocks noChangeArrowheads="1"/>
            </p:cNvSpPr>
            <p:nvPr/>
          </p:nvSpPr>
          <p:spPr bwMode="auto">
            <a:xfrm>
              <a:off x="1862" y="1425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800" b="1" i="0">
                  <a:solidFill>
                    <a:schemeClr val="tx1"/>
                  </a:solidFill>
                  <a:latin typeface="Arial" charset="0"/>
                </a:rPr>
                <a:t>IO</a:t>
              </a:r>
            </a:p>
          </p:txBody>
        </p:sp>
        <p:sp>
          <p:nvSpPr>
            <p:cNvPr id="272423" name="Line 39"/>
            <p:cNvSpPr>
              <a:spLocks noChangeShapeType="1"/>
            </p:cNvSpPr>
            <p:nvPr/>
          </p:nvSpPr>
          <p:spPr bwMode="auto">
            <a:xfrm>
              <a:off x="1344" y="172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24" name="Rectangle 40"/>
            <p:cNvSpPr>
              <a:spLocks noChangeArrowheads="1"/>
            </p:cNvSpPr>
            <p:nvPr/>
          </p:nvSpPr>
          <p:spPr bwMode="auto">
            <a:xfrm>
              <a:off x="1334" y="1919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1" hangingPunct="1"/>
              <a:r>
                <a:rPr lang="en-US" sz="1600" b="1" i="0">
                  <a:solidFill>
                    <a:schemeClr val="tx1"/>
                  </a:solidFill>
                  <a:latin typeface="Arial" charset="0"/>
                </a:rPr>
                <a:t>to net</a:t>
              </a:r>
            </a:p>
          </p:txBody>
        </p:sp>
        <p:sp>
          <p:nvSpPr>
            <p:cNvPr id="272425" name="Line 41"/>
            <p:cNvSpPr>
              <a:spLocks noChangeShapeType="1"/>
            </p:cNvSpPr>
            <p:nvPr/>
          </p:nvSpPr>
          <p:spPr bwMode="auto">
            <a:xfrm flipH="1" flipV="1">
              <a:off x="1845" y="2228"/>
              <a:ext cx="532" cy="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42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6184900" cy="952500"/>
          </a:xfrm>
          <a:noFill/>
          <a:ln/>
        </p:spPr>
        <p:txBody>
          <a:bodyPr/>
          <a:lstStyle/>
          <a:p>
            <a:r>
              <a:rPr lang="en-US"/>
              <a:t>Nondeterministic abstract model</a:t>
            </a:r>
          </a:p>
          <a:p>
            <a:r>
              <a:rPr lang="en-US"/>
              <a:t>Atomic actions</a:t>
            </a:r>
          </a:p>
          <a:p>
            <a:r>
              <a:rPr lang="en-US"/>
              <a:t>Single address abstraction</a:t>
            </a:r>
          </a:p>
          <a:p>
            <a:r>
              <a:rPr lang="en-US"/>
              <a:t>Verified coherence, etc...</a:t>
            </a:r>
          </a:p>
        </p:txBody>
      </p:sp>
    </p:spTree>
    <p:extLst>
      <p:ext uri="{BB962C8B-B14F-4D97-AF65-F5344CB8AC3E}">
        <p14:creationId xmlns:p14="http://schemas.microsoft.com/office/powerpoint/2010/main" val="26384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defTabSz="912813" eaLnBrk="1" hangingPunct="1"/>
            <a:r>
              <a:rPr lang="en-US" dirty="0" smtClean="0"/>
              <a:t>Mapping Protocol to RTL</a:t>
            </a:r>
            <a:endParaRPr lang="en-US" dirty="0" smtClean="0"/>
          </a:p>
        </p:txBody>
      </p:sp>
      <p:grpSp>
        <p:nvGrpSpPr>
          <p:cNvPr id="412770" name="Group 98"/>
          <p:cNvGrpSpPr>
            <a:grpSpLocks/>
          </p:cNvGrpSpPr>
          <p:nvPr/>
        </p:nvGrpSpPr>
        <p:grpSpPr bwMode="auto">
          <a:xfrm>
            <a:off x="441325" y="1371600"/>
            <a:ext cx="8550275" cy="2590800"/>
            <a:chOff x="278" y="864"/>
            <a:chExt cx="5386" cy="1632"/>
          </a:xfrm>
        </p:grpSpPr>
        <p:grpSp>
          <p:nvGrpSpPr>
            <p:cNvPr id="11353" name="Group 96"/>
            <p:cNvGrpSpPr>
              <a:grpSpLocks/>
            </p:cNvGrpSpPr>
            <p:nvPr/>
          </p:nvGrpSpPr>
          <p:grpSpPr bwMode="auto">
            <a:xfrm>
              <a:off x="278" y="864"/>
              <a:ext cx="5386" cy="768"/>
              <a:chOff x="278" y="864"/>
              <a:chExt cx="5386" cy="768"/>
            </a:xfrm>
          </p:grpSpPr>
          <p:sp>
            <p:nvSpPr>
              <p:cNvPr id="11355" name="AutoShape 2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4560" cy="768"/>
              </a:xfrm>
              <a:prstGeom prst="cloudCallout">
                <a:avLst>
                  <a:gd name="adj1" fmla="val 1579"/>
                  <a:gd name="adj2" fmla="val 150912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1"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1356" name="Group 95"/>
              <p:cNvGrpSpPr>
                <a:grpSpLocks/>
              </p:cNvGrpSpPr>
              <p:nvPr/>
            </p:nvGrpSpPr>
            <p:grpSpPr bwMode="auto">
              <a:xfrm>
                <a:off x="278" y="946"/>
                <a:ext cx="5243" cy="519"/>
                <a:chOff x="278" y="946"/>
                <a:chExt cx="5243" cy="519"/>
              </a:xfrm>
            </p:grpSpPr>
            <p:sp>
              <p:nvSpPr>
                <p:cNvPr id="412677" name="Oval 5"/>
                <p:cNvSpPr>
                  <a:spLocks noChangeArrowheads="1"/>
                </p:cNvSpPr>
                <p:nvPr/>
              </p:nvSpPr>
              <p:spPr bwMode="auto">
                <a:xfrm>
                  <a:off x="2977" y="946"/>
                  <a:ext cx="1642" cy="37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58" name="Rectangle 6"/>
                <p:cNvSpPr>
                  <a:spLocks noChangeArrowheads="1"/>
                </p:cNvSpPr>
                <p:nvPr/>
              </p:nvSpPr>
              <p:spPr bwMode="auto">
                <a:xfrm>
                  <a:off x="3336" y="1023"/>
                  <a:ext cx="9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S/F network</a:t>
                  </a:r>
                </a:p>
              </p:txBody>
            </p:sp>
            <p:grpSp>
              <p:nvGrpSpPr>
                <p:cNvPr id="11359" name="Group 7"/>
                <p:cNvGrpSpPr>
                  <a:grpSpLocks/>
                </p:cNvGrpSpPr>
                <p:nvPr/>
              </p:nvGrpSpPr>
              <p:grpSpPr bwMode="auto">
                <a:xfrm>
                  <a:off x="1718" y="1247"/>
                  <a:ext cx="634" cy="218"/>
                  <a:chOff x="1718" y="1247"/>
                  <a:chExt cx="634" cy="218"/>
                </a:xfrm>
              </p:grpSpPr>
              <p:sp>
                <p:nvSpPr>
                  <p:cNvPr id="41268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1252"/>
                    <a:ext cx="616" cy="18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1136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718" y="1247"/>
                    <a:ext cx="634" cy="218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effectLst/>
                      </a:rPr>
                      <a:t>protocol</a:t>
                    </a:r>
                  </a:p>
                </p:txBody>
              </p:sp>
            </p:grpSp>
            <p:sp>
              <p:nvSpPr>
                <p:cNvPr id="1136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4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host</a:t>
                  </a:r>
                </a:p>
              </p:txBody>
            </p:sp>
            <p:sp>
              <p:nvSpPr>
                <p:cNvPr id="412683" name="Line 11"/>
                <p:cNvSpPr>
                  <a:spLocks noChangeShapeType="1"/>
                </p:cNvSpPr>
                <p:nvPr/>
              </p:nvSpPr>
              <p:spPr bwMode="auto">
                <a:xfrm>
                  <a:off x="4638" y="113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62" name="Rectangle 12"/>
                <p:cNvSpPr>
                  <a:spLocks noChangeArrowheads="1"/>
                </p:cNvSpPr>
                <p:nvPr/>
              </p:nvSpPr>
              <p:spPr bwMode="auto">
                <a:xfrm>
                  <a:off x="5064" y="971"/>
                  <a:ext cx="457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other</a:t>
                  </a:r>
                </a:p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hosts</a:t>
                  </a:r>
                </a:p>
              </p:txBody>
            </p:sp>
            <p:sp>
              <p:nvSpPr>
                <p:cNvPr id="412685" name="Line 13"/>
                <p:cNvSpPr>
                  <a:spLocks noChangeShapeType="1"/>
                </p:cNvSpPr>
                <p:nvPr/>
              </p:nvSpPr>
              <p:spPr bwMode="auto">
                <a:xfrm>
                  <a:off x="2544" y="115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64" name="Rectangle 14"/>
                <p:cNvSpPr>
                  <a:spLocks noChangeArrowheads="1"/>
                </p:cNvSpPr>
                <p:nvPr/>
              </p:nvSpPr>
              <p:spPr bwMode="auto">
                <a:xfrm>
                  <a:off x="278" y="1041"/>
                  <a:ext cx="7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effectLst/>
                    </a:rPr>
                    <a:t>Abstract </a:t>
                  </a:r>
                </a:p>
                <a:p>
                  <a:r>
                    <a:rPr lang="en-US" sz="1800" b="1">
                      <a:effectLst/>
                    </a:rPr>
                    <a:t>model</a:t>
                  </a:r>
                </a:p>
              </p:txBody>
            </p:sp>
          </p:grpSp>
        </p:grpSp>
        <p:sp>
          <p:nvSpPr>
            <p:cNvPr id="412675" name="Rectangle 3"/>
            <p:cNvSpPr>
              <a:spLocks noChangeArrowheads="1"/>
            </p:cNvSpPr>
            <p:nvPr/>
          </p:nvSpPr>
          <p:spPr bwMode="auto">
            <a:xfrm>
              <a:off x="2832" y="1680"/>
              <a:ext cx="1392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12771" name="Group 99"/>
          <p:cNvGrpSpPr>
            <a:grpSpLocks/>
          </p:cNvGrpSpPr>
          <p:nvPr/>
        </p:nvGrpSpPr>
        <p:grpSpPr bwMode="auto">
          <a:xfrm>
            <a:off x="2139950" y="2749550"/>
            <a:ext cx="4254500" cy="596900"/>
            <a:chOff x="1348" y="1732"/>
            <a:chExt cx="2680" cy="376"/>
          </a:xfrm>
        </p:grpSpPr>
        <p:sp>
          <p:nvSpPr>
            <p:cNvPr id="412760" name="AutoShape 88"/>
            <p:cNvSpPr>
              <a:spLocks noChangeArrowheads="1"/>
            </p:cNvSpPr>
            <p:nvPr/>
          </p:nvSpPr>
          <p:spPr bwMode="auto">
            <a:xfrm>
              <a:off x="1348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1" name="AutoShape 89"/>
            <p:cNvSpPr>
              <a:spLocks noChangeArrowheads="1"/>
            </p:cNvSpPr>
            <p:nvPr/>
          </p:nvSpPr>
          <p:spPr bwMode="auto">
            <a:xfrm>
              <a:off x="2212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2" name="AutoShape 90"/>
            <p:cNvSpPr>
              <a:spLocks noChangeArrowheads="1"/>
            </p:cNvSpPr>
            <p:nvPr/>
          </p:nvSpPr>
          <p:spPr bwMode="auto">
            <a:xfrm>
              <a:off x="3028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2763" name="AutoShape 91"/>
            <p:cNvSpPr>
              <a:spLocks noChangeArrowheads="1"/>
            </p:cNvSpPr>
            <p:nvPr/>
          </p:nvSpPr>
          <p:spPr bwMode="auto">
            <a:xfrm>
              <a:off x="3844" y="1732"/>
              <a:ext cx="184" cy="376"/>
            </a:xfrm>
            <a:prstGeom prst="downArrow">
              <a:avLst>
                <a:gd name="adj1" fmla="val 50000"/>
                <a:gd name="adj2" fmla="val 10218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12772" name="Group 100"/>
          <p:cNvGrpSpPr>
            <a:grpSpLocks/>
          </p:cNvGrpSpPr>
          <p:nvPr/>
        </p:nvGrpSpPr>
        <p:grpSpPr bwMode="auto">
          <a:xfrm>
            <a:off x="685800" y="3971925"/>
            <a:ext cx="7366000" cy="2590800"/>
            <a:chOff x="432" y="2502"/>
            <a:chExt cx="4640" cy="1632"/>
          </a:xfrm>
        </p:grpSpPr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432" y="2544"/>
              <a:ext cx="4320" cy="1590"/>
              <a:chOff x="432" y="2394"/>
              <a:chExt cx="4320" cy="1590"/>
            </a:xfrm>
          </p:grpSpPr>
          <p:grpSp>
            <p:nvGrpSpPr>
              <p:cNvPr id="11277" name="Group 16"/>
              <p:cNvGrpSpPr>
                <a:grpSpLocks/>
              </p:cNvGrpSpPr>
              <p:nvPr/>
            </p:nvGrpSpPr>
            <p:grpSpPr bwMode="auto">
              <a:xfrm>
                <a:off x="432" y="2400"/>
                <a:ext cx="624" cy="288"/>
                <a:chOff x="432" y="2400"/>
                <a:chExt cx="624" cy="288"/>
              </a:xfrm>
            </p:grpSpPr>
            <p:sp>
              <p:nvSpPr>
                <p:cNvPr id="412689" name="Line 17"/>
                <p:cNvSpPr>
                  <a:spLocks noChangeShapeType="1"/>
                </p:cNvSpPr>
                <p:nvPr/>
              </p:nvSpPr>
              <p:spPr bwMode="auto">
                <a:xfrm>
                  <a:off x="672" y="240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0" name="Line 18"/>
                <p:cNvSpPr>
                  <a:spLocks noChangeShapeType="1"/>
                </p:cNvSpPr>
                <p:nvPr/>
              </p:nvSpPr>
              <p:spPr bwMode="auto">
                <a:xfrm>
                  <a:off x="672" y="26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1" name="Line 19"/>
                <p:cNvSpPr>
                  <a:spLocks noChangeShapeType="1"/>
                </p:cNvSpPr>
                <p:nvPr/>
              </p:nvSpPr>
              <p:spPr bwMode="auto">
                <a:xfrm>
                  <a:off x="1056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2" name="Line 20"/>
                <p:cNvSpPr>
                  <a:spLocks noChangeShapeType="1"/>
                </p:cNvSpPr>
                <p:nvPr/>
              </p:nvSpPr>
              <p:spPr bwMode="auto">
                <a:xfrm>
                  <a:off x="960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3" name="Line 21"/>
                <p:cNvSpPr>
                  <a:spLocks noChangeShapeType="1"/>
                </p:cNvSpPr>
                <p:nvPr/>
              </p:nvSpPr>
              <p:spPr bwMode="auto">
                <a:xfrm>
                  <a:off x="864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4" name="Line 22"/>
                <p:cNvSpPr>
                  <a:spLocks noChangeShapeType="1"/>
                </p:cNvSpPr>
                <p:nvPr/>
              </p:nvSpPr>
              <p:spPr bwMode="auto">
                <a:xfrm>
                  <a:off x="768" y="240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5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54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11278" name="Group 24"/>
              <p:cNvGrpSpPr>
                <a:grpSpLocks/>
              </p:cNvGrpSpPr>
              <p:nvPr/>
            </p:nvGrpSpPr>
            <p:grpSpPr bwMode="auto">
              <a:xfrm>
                <a:off x="432" y="2880"/>
                <a:ext cx="624" cy="288"/>
                <a:chOff x="432" y="2880"/>
                <a:chExt cx="624" cy="288"/>
              </a:xfrm>
            </p:grpSpPr>
            <p:sp>
              <p:nvSpPr>
                <p:cNvPr id="412697" name="Line 25"/>
                <p:cNvSpPr>
                  <a:spLocks noChangeShapeType="1"/>
                </p:cNvSpPr>
                <p:nvPr/>
              </p:nvSpPr>
              <p:spPr bwMode="auto">
                <a:xfrm>
                  <a:off x="672" y="288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8" name="Line 26"/>
                <p:cNvSpPr>
                  <a:spLocks noChangeShapeType="1"/>
                </p:cNvSpPr>
                <p:nvPr/>
              </p:nvSpPr>
              <p:spPr bwMode="auto">
                <a:xfrm>
                  <a:off x="672" y="316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699" name="Line 27"/>
                <p:cNvSpPr>
                  <a:spLocks noChangeShapeType="1"/>
                </p:cNvSpPr>
                <p:nvPr/>
              </p:nvSpPr>
              <p:spPr bwMode="auto">
                <a:xfrm>
                  <a:off x="1056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0" name="Line 28"/>
                <p:cNvSpPr>
                  <a:spLocks noChangeShapeType="1"/>
                </p:cNvSpPr>
                <p:nvPr/>
              </p:nvSpPr>
              <p:spPr bwMode="auto">
                <a:xfrm>
                  <a:off x="960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1" name="Line 29"/>
                <p:cNvSpPr>
                  <a:spLocks noChangeShapeType="1"/>
                </p:cNvSpPr>
                <p:nvPr/>
              </p:nvSpPr>
              <p:spPr bwMode="auto">
                <a:xfrm>
                  <a:off x="864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2" name="Line 30"/>
                <p:cNvSpPr>
                  <a:spLocks noChangeShapeType="1"/>
                </p:cNvSpPr>
                <p:nvPr/>
              </p:nvSpPr>
              <p:spPr bwMode="auto">
                <a:xfrm>
                  <a:off x="768" y="288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3" name="Line 31"/>
                <p:cNvSpPr>
                  <a:spLocks noChangeShapeType="1"/>
                </p:cNvSpPr>
                <p:nvPr/>
              </p:nvSpPr>
              <p:spPr bwMode="auto">
                <a:xfrm>
                  <a:off x="432" y="302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11279" name="Group 32"/>
              <p:cNvGrpSpPr>
                <a:grpSpLocks/>
              </p:cNvGrpSpPr>
              <p:nvPr/>
            </p:nvGrpSpPr>
            <p:grpSpPr bwMode="auto">
              <a:xfrm>
                <a:off x="432" y="3360"/>
                <a:ext cx="624" cy="288"/>
                <a:chOff x="432" y="3360"/>
                <a:chExt cx="624" cy="288"/>
              </a:xfrm>
            </p:grpSpPr>
            <p:sp>
              <p:nvSpPr>
                <p:cNvPr id="412705" name="Line 33"/>
                <p:cNvSpPr>
                  <a:spLocks noChangeShapeType="1"/>
                </p:cNvSpPr>
                <p:nvPr/>
              </p:nvSpPr>
              <p:spPr bwMode="auto">
                <a:xfrm>
                  <a:off x="672" y="3360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6" name="Line 34"/>
                <p:cNvSpPr>
                  <a:spLocks noChangeShapeType="1"/>
                </p:cNvSpPr>
                <p:nvPr/>
              </p:nvSpPr>
              <p:spPr bwMode="auto">
                <a:xfrm>
                  <a:off x="672" y="36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7" name="Line 35"/>
                <p:cNvSpPr>
                  <a:spLocks noChangeShapeType="1"/>
                </p:cNvSpPr>
                <p:nvPr/>
              </p:nvSpPr>
              <p:spPr bwMode="auto">
                <a:xfrm>
                  <a:off x="1056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8" name="Line 36"/>
                <p:cNvSpPr>
                  <a:spLocks noChangeShapeType="1"/>
                </p:cNvSpPr>
                <p:nvPr/>
              </p:nvSpPr>
              <p:spPr bwMode="auto">
                <a:xfrm>
                  <a:off x="960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09" name="Line 37"/>
                <p:cNvSpPr>
                  <a:spLocks noChangeShapeType="1"/>
                </p:cNvSpPr>
                <p:nvPr/>
              </p:nvSpPr>
              <p:spPr bwMode="auto">
                <a:xfrm>
                  <a:off x="864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10" name="Line 38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11" name="Line 39"/>
                <p:cNvSpPr>
                  <a:spLocks noChangeShapeType="1"/>
                </p:cNvSpPr>
                <p:nvPr/>
              </p:nvSpPr>
              <p:spPr bwMode="auto">
                <a:xfrm>
                  <a:off x="432" y="350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12" name="Line 40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0" cy="1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3" name="Line 41"/>
              <p:cNvSpPr>
                <a:spLocks noChangeShapeType="1"/>
              </p:cNvSpPr>
              <p:nvPr/>
            </p:nvSpPr>
            <p:spPr bwMode="auto">
              <a:xfrm>
                <a:off x="1056" y="254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4" name="Line 42"/>
              <p:cNvSpPr>
                <a:spLocks noChangeShapeType="1"/>
              </p:cNvSpPr>
              <p:nvPr/>
            </p:nvSpPr>
            <p:spPr bwMode="auto">
              <a:xfrm>
                <a:off x="1056" y="30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5" name="Line 43"/>
              <p:cNvSpPr>
                <a:spLocks noChangeShapeType="1"/>
              </p:cNvSpPr>
              <p:nvPr/>
            </p:nvSpPr>
            <p:spPr bwMode="auto">
              <a:xfrm>
                <a:off x="1056" y="350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6" name="Rectangle 44"/>
              <p:cNvSpPr>
                <a:spLocks noChangeArrowheads="1"/>
              </p:cNvSpPr>
              <p:nvPr/>
            </p:nvSpPr>
            <p:spPr bwMode="auto">
              <a:xfrm>
                <a:off x="1828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7" name="Rectangle 45"/>
              <p:cNvSpPr>
                <a:spLocks noChangeArrowheads="1"/>
              </p:cNvSpPr>
              <p:nvPr/>
            </p:nvSpPr>
            <p:spPr bwMode="auto">
              <a:xfrm>
                <a:off x="2644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8" name="Rectangle 46"/>
              <p:cNvSpPr>
                <a:spLocks noChangeArrowheads="1"/>
              </p:cNvSpPr>
              <p:nvPr/>
            </p:nvSpPr>
            <p:spPr bwMode="auto">
              <a:xfrm>
                <a:off x="3028" y="2404"/>
                <a:ext cx="136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19" name="Rectangle 47"/>
              <p:cNvSpPr>
                <a:spLocks noChangeArrowheads="1"/>
              </p:cNvSpPr>
              <p:nvPr/>
            </p:nvSpPr>
            <p:spPr bwMode="auto">
              <a:xfrm>
                <a:off x="1924" y="3268"/>
                <a:ext cx="808" cy="4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0" name="Line 48"/>
              <p:cNvSpPr>
                <a:spLocks noChangeShapeType="1"/>
              </p:cNvSpPr>
              <p:nvPr/>
            </p:nvSpPr>
            <p:spPr bwMode="auto">
              <a:xfrm>
                <a:off x="1440" y="278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1" name="Freeform 49"/>
              <p:cNvSpPr>
                <a:spLocks/>
              </p:cNvSpPr>
              <p:nvPr/>
            </p:nvSpPr>
            <p:spPr bwMode="auto">
              <a:xfrm>
                <a:off x="1584" y="2784"/>
                <a:ext cx="337" cy="673"/>
              </a:xfrm>
              <a:custGeom>
                <a:avLst/>
                <a:gdLst>
                  <a:gd name="T0" fmla="*/ 336 w 337"/>
                  <a:gd name="T1" fmla="*/ 672 h 673"/>
                  <a:gd name="T2" fmla="*/ 0 w 337"/>
                  <a:gd name="T3" fmla="*/ 672 h 673"/>
                  <a:gd name="T4" fmla="*/ 0 w 337"/>
                  <a:gd name="T5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7" h="673">
                    <a:moveTo>
                      <a:pt x="336" y="672"/>
                    </a:moveTo>
                    <a:lnTo>
                      <a:pt x="0" y="67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90" name="Rectangle 50"/>
              <p:cNvSpPr>
                <a:spLocks noChangeArrowheads="1"/>
              </p:cNvSpPr>
              <p:nvPr/>
            </p:nvSpPr>
            <p:spPr bwMode="auto">
              <a:xfrm>
                <a:off x="2102" y="3393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CAM</a:t>
                </a:r>
              </a:p>
            </p:txBody>
          </p:sp>
          <p:sp>
            <p:nvSpPr>
              <p:cNvPr id="412723" name="Rectangle 51"/>
              <p:cNvSpPr>
                <a:spLocks noChangeArrowheads="1"/>
              </p:cNvSpPr>
              <p:nvPr/>
            </p:nvSpPr>
            <p:spPr bwMode="auto">
              <a:xfrm>
                <a:off x="2116" y="2404"/>
                <a:ext cx="376" cy="6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292" name="Rectangle 52"/>
              <p:cNvSpPr>
                <a:spLocks noChangeArrowheads="1"/>
              </p:cNvSpPr>
              <p:nvPr/>
            </p:nvSpPr>
            <p:spPr bwMode="auto">
              <a:xfrm rot="5400000">
                <a:off x="1957" y="2624"/>
                <a:ext cx="6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TABLES</a:t>
                </a:r>
              </a:p>
            </p:txBody>
          </p:sp>
          <p:sp>
            <p:nvSpPr>
              <p:cNvPr id="412725" name="Line 53"/>
              <p:cNvSpPr>
                <a:spLocks noChangeShapeType="1"/>
              </p:cNvSpPr>
              <p:nvPr/>
            </p:nvSpPr>
            <p:spPr bwMode="auto">
              <a:xfrm>
                <a:off x="1968" y="27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6" name="Line 54"/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7" name="Line 55"/>
              <p:cNvSpPr>
                <a:spLocks noChangeShapeType="1"/>
              </p:cNvSpPr>
              <p:nvPr/>
            </p:nvSpPr>
            <p:spPr bwMode="auto">
              <a:xfrm>
                <a:off x="2784" y="278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8" name="Line 56"/>
              <p:cNvSpPr>
                <a:spLocks noChangeShapeType="1"/>
              </p:cNvSpPr>
              <p:nvPr/>
            </p:nvSpPr>
            <p:spPr bwMode="auto">
              <a:xfrm>
                <a:off x="3168" y="2784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29" name="Line 57"/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30" name="Line 58"/>
              <p:cNvSpPr>
                <a:spLocks noChangeShapeType="1"/>
              </p:cNvSpPr>
              <p:nvPr/>
            </p:nvSpPr>
            <p:spPr bwMode="auto">
              <a:xfrm flipH="1">
                <a:off x="2736" y="3456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299" name="Group 59"/>
              <p:cNvGrpSpPr>
                <a:grpSpLocks/>
              </p:cNvGrpSpPr>
              <p:nvPr/>
            </p:nvGrpSpPr>
            <p:grpSpPr bwMode="auto">
              <a:xfrm>
                <a:off x="2880" y="3696"/>
                <a:ext cx="624" cy="288"/>
                <a:chOff x="2880" y="3696"/>
                <a:chExt cx="624" cy="288"/>
              </a:xfrm>
            </p:grpSpPr>
            <p:sp>
              <p:nvSpPr>
                <p:cNvPr id="4127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369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3" name="Line 61"/>
                <p:cNvSpPr>
                  <a:spLocks noChangeShapeType="1"/>
                </p:cNvSpPr>
                <p:nvPr/>
              </p:nvSpPr>
              <p:spPr bwMode="auto">
                <a:xfrm>
                  <a:off x="3120" y="398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4" name="Line 62"/>
                <p:cNvSpPr>
                  <a:spLocks noChangeShapeType="1"/>
                </p:cNvSpPr>
                <p:nvPr/>
              </p:nvSpPr>
              <p:spPr bwMode="auto">
                <a:xfrm>
                  <a:off x="3504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5" name="Line 63"/>
                <p:cNvSpPr>
                  <a:spLocks noChangeShapeType="1"/>
                </p:cNvSpPr>
                <p:nvPr/>
              </p:nvSpPr>
              <p:spPr bwMode="auto">
                <a:xfrm>
                  <a:off x="3408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6" name="Line 64"/>
                <p:cNvSpPr>
                  <a:spLocks noChangeShapeType="1"/>
                </p:cNvSpPr>
                <p:nvPr/>
              </p:nvSpPr>
              <p:spPr bwMode="auto">
                <a:xfrm>
                  <a:off x="3312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7" name="Line 65"/>
                <p:cNvSpPr>
                  <a:spLocks noChangeShapeType="1"/>
                </p:cNvSpPr>
                <p:nvPr/>
              </p:nvSpPr>
              <p:spPr bwMode="auto">
                <a:xfrm>
                  <a:off x="3216" y="3696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38" name="Line 66"/>
                <p:cNvSpPr>
                  <a:spLocks noChangeShapeType="1"/>
                </p:cNvSpPr>
                <p:nvPr/>
              </p:nvSpPr>
              <p:spPr bwMode="auto">
                <a:xfrm>
                  <a:off x="2880" y="384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39" name="Freeform 67"/>
              <p:cNvSpPr>
                <a:spLocks/>
              </p:cNvSpPr>
              <p:nvPr/>
            </p:nvSpPr>
            <p:spPr bwMode="auto">
              <a:xfrm>
                <a:off x="1200" y="3504"/>
                <a:ext cx="1681" cy="337"/>
              </a:xfrm>
              <a:custGeom>
                <a:avLst/>
                <a:gdLst>
                  <a:gd name="T0" fmla="*/ 1680 w 1681"/>
                  <a:gd name="T1" fmla="*/ 336 h 337"/>
                  <a:gd name="T2" fmla="*/ 0 w 1681"/>
                  <a:gd name="T3" fmla="*/ 336 h 337"/>
                  <a:gd name="T4" fmla="*/ 0 w 1681"/>
                  <a:gd name="T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1" h="337">
                    <a:moveTo>
                      <a:pt x="1680" y="336"/>
                    </a:moveTo>
                    <a:lnTo>
                      <a:pt x="0" y="3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40" name="Line 68"/>
              <p:cNvSpPr>
                <a:spLocks noChangeShapeType="1"/>
              </p:cNvSpPr>
              <p:nvPr/>
            </p:nvSpPr>
            <p:spPr bwMode="auto">
              <a:xfrm>
                <a:off x="3744" y="2592"/>
                <a:ext cx="0" cy="1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2741" name="Line 69"/>
              <p:cNvSpPr>
                <a:spLocks noChangeShapeType="1"/>
              </p:cNvSpPr>
              <p:nvPr/>
            </p:nvSpPr>
            <p:spPr bwMode="auto">
              <a:xfrm>
                <a:off x="3504" y="3840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303" name="Group 70"/>
              <p:cNvGrpSpPr>
                <a:grpSpLocks/>
              </p:cNvGrpSpPr>
              <p:nvPr/>
            </p:nvGrpSpPr>
            <p:grpSpPr bwMode="auto">
              <a:xfrm>
                <a:off x="3744" y="2928"/>
                <a:ext cx="624" cy="288"/>
                <a:chOff x="3744" y="2928"/>
                <a:chExt cx="624" cy="288"/>
              </a:xfrm>
            </p:grpSpPr>
            <p:sp>
              <p:nvSpPr>
                <p:cNvPr id="412743" name="Line 71"/>
                <p:cNvSpPr>
                  <a:spLocks noChangeShapeType="1"/>
                </p:cNvSpPr>
                <p:nvPr/>
              </p:nvSpPr>
              <p:spPr bwMode="auto">
                <a:xfrm>
                  <a:off x="3984" y="29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4" name="Line 72"/>
                <p:cNvSpPr>
                  <a:spLocks noChangeShapeType="1"/>
                </p:cNvSpPr>
                <p:nvPr/>
              </p:nvSpPr>
              <p:spPr bwMode="auto">
                <a:xfrm>
                  <a:off x="3984" y="321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5" name="Line 73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6" name="Line 74"/>
                <p:cNvSpPr>
                  <a:spLocks noChangeShapeType="1"/>
                </p:cNvSpPr>
                <p:nvPr/>
              </p:nvSpPr>
              <p:spPr bwMode="auto">
                <a:xfrm>
                  <a:off x="4272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7" name="Line 75"/>
                <p:cNvSpPr>
                  <a:spLocks noChangeShapeType="1"/>
                </p:cNvSpPr>
                <p:nvPr/>
              </p:nvSpPr>
              <p:spPr bwMode="auto">
                <a:xfrm>
                  <a:off x="4176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8" name="Line 76"/>
                <p:cNvSpPr>
                  <a:spLocks noChangeShapeType="1"/>
                </p:cNvSpPr>
                <p:nvPr/>
              </p:nvSpPr>
              <p:spPr bwMode="auto">
                <a:xfrm>
                  <a:off x="4080" y="292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49" name="Line 77"/>
                <p:cNvSpPr>
                  <a:spLocks noChangeShapeType="1"/>
                </p:cNvSpPr>
                <p:nvPr/>
              </p:nvSpPr>
              <p:spPr bwMode="auto">
                <a:xfrm>
                  <a:off x="3744" y="307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50" name="Line 78"/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11305" name="Group 79"/>
              <p:cNvGrpSpPr>
                <a:grpSpLocks/>
              </p:cNvGrpSpPr>
              <p:nvPr/>
            </p:nvGrpSpPr>
            <p:grpSpPr bwMode="auto">
              <a:xfrm>
                <a:off x="3744" y="3408"/>
                <a:ext cx="624" cy="288"/>
                <a:chOff x="3744" y="3408"/>
                <a:chExt cx="624" cy="288"/>
              </a:xfrm>
            </p:grpSpPr>
            <p:sp>
              <p:nvSpPr>
                <p:cNvPr id="412752" name="Line 80"/>
                <p:cNvSpPr>
                  <a:spLocks noChangeShapeType="1"/>
                </p:cNvSpPr>
                <p:nvPr/>
              </p:nvSpPr>
              <p:spPr bwMode="auto">
                <a:xfrm>
                  <a:off x="3984" y="340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3" name="Line 81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4" name="Line 82"/>
                <p:cNvSpPr>
                  <a:spLocks noChangeShapeType="1"/>
                </p:cNvSpPr>
                <p:nvPr/>
              </p:nvSpPr>
              <p:spPr bwMode="auto">
                <a:xfrm>
                  <a:off x="4368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5" name="Line 83"/>
                <p:cNvSpPr>
                  <a:spLocks noChangeShapeType="1"/>
                </p:cNvSpPr>
                <p:nvPr/>
              </p:nvSpPr>
              <p:spPr bwMode="auto">
                <a:xfrm>
                  <a:off x="4272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6" name="Line 84"/>
                <p:cNvSpPr>
                  <a:spLocks noChangeShapeType="1"/>
                </p:cNvSpPr>
                <p:nvPr/>
              </p:nvSpPr>
              <p:spPr bwMode="auto">
                <a:xfrm>
                  <a:off x="4176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>
                  <a:off x="4080" y="3408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3744" y="35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sp>
            <p:nvSpPr>
              <p:cNvPr id="412759" name="Line 87"/>
              <p:cNvSpPr>
                <a:spLocks noChangeShapeType="1"/>
              </p:cNvSpPr>
              <p:nvPr/>
            </p:nvSpPr>
            <p:spPr bwMode="auto">
              <a:xfrm>
                <a:off x="4368" y="355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1276" name="Text Box 94"/>
            <p:cNvSpPr txBox="1">
              <a:spLocks noChangeArrowheads="1"/>
            </p:cNvSpPr>
            <p:nvPr/>
          </p:nvSpPr>
          <p:spPr bwMode="auto">
            <a:xfrm>
              <a:off x="3552" y="2502"/>
              <a:ext cx="1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  <a:effectLst/>
                </a:rPr>
                <a:t>~30K lines of verilog</a:t>
              </a:r>
            </a:p>
          </p:txBody>
        </p:sp>
      </p:grpSp>
      <p:sp>
        <p:nvSpPr>
          <p:cNvPr id="412773" name="Text Box 101"/>
          <p:cNvSpPr txBox="1">
            <a:spLocks noChangeArrowheads="1"/>
          </p:cNvSpPr>
          <p:nvPr/>
        </p:nvSpPr>
        <p:spPr bwMode="auto">
          <a:xfrm>
            <a:off x="838200" y="3048000"/>
            <a:ext cx="707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Shallow properties track individual transactions though RTL...</a:t>
            </a:r>
          </a:p>
        </p:txBody>
      </p:sp>
      <p:sp>
        <p:nvSpPr>
          <p:cNvPr id="412774" name="AutoShape 102"/>
          <p:cNvSpPr>
            <a:spLocks noChangeArrowheads="1"/>
          </p:cNvSpPr>
          <p:nvPr/>
        </p:nvSpPr>
        <p:spPr bwMode="auto">
          <a:xfrm>
            <a:off x="2286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5" name="AutoShape 103"/>
          <p:cNvSpPr>
            <a:spLocks noChangeArrowheads="1"/>
          </p:cNvSpPr>
          <p:nvPr/>
        </p:nvSpPr>
        <p:spPr bwMode="auto">
          <a:xfrm>
            <a:off x="23622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6" name="AutoShape 104"/>
          <p:cNvSpPr>
            <a:spLocks noChangeArrowheads="1"/>
          </p:cNvSpPr>
          <p:nvPr/>
        </p:nvSpPr>
        <p:spPr bwMode="auto">
          <a:xfrm>
            <a:off x="44958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2777" name="AutoShape 105"/>
          <p:cNvSpPr>
            <a:spLocks noChangeArrowheads="1"/>
          </p:cNvSpPr>
          <p:nvPr/>
        </p:nvSpPr>
        <p:spPr bwMode="auto">
          <a:xfrm>
            <a:off x="6629400" y="44958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73" grpId="0"/>
      <p:bldP spid="412774" grpId="0" animBg="1"/>
      <p:bldP spid="412775" grpId="0" animBg="1"/>
      <p:bldP spid="412776" grpId="0" animBg="1"/>
      <p:bldP spid="41277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505200"/>
          </a:xfrm>
        </p:spPr>
        <p:txBody>
          <a:bodyPr/>
          <a:lstStyle/>
          <a:p>
            <a:pPr eaLnBrk="1" hangingPunct="1"/>
            <a:r>
              <a:rPr lang="en-US" dirty="0" smtClean="0"/>
              <a:t>Proof decomposition means breaking down a proof into lemmas that can be proved in simpler deduction systems (abstractions).</a:t>
            </a:r>
          </a:p>
          <a:p>
            <a:pPr eaLnBrk="1" hangingPunct="1"/>
            <a:r>
              <a:rPr lang="en-US" dirty="0" smtClean="0"/>
              <a:t>A functional decomposition approach divides the proof based on "units of work" or "transactions".</a:t>
            </a:r>
          </a:p>
          <a:p>
            <a:pPr eaLnBrk="1" hangingPunct="1"/>
            <a:r>
              <a:rPr lang="en-US" dirty="0" smtClean="0"/>
              <a:t>This can be accomplished by two basic decomposition steps:</a:t>
            </a:r>
          </a:p>
          <a:p>
            <a:pPr lvl="1" eaLnBrk="1" hangingPunct="1"/>
            <a:r>
              <a:rPr lang="en-US" dirty="0" smtClean="0"/>
              <a:t>Temporal case splitting</a:t>
            </a:r>
          </a:p>
          <a:p>
            <a:pPr lvl="1" eaLnBrk="1" hangingPunct="1"/>
            <a:r>
              <a:rPr lang="en-US" dirty="0" smtClean="0"/>
              <a:t>Temporal invariant decomposition</a:t>
            </a:r>
          </a:p>
          <a:p>
            <a:pPr eaLnBrk="1" hangingPunct="1"/>
            <a:r>
              <a:rPr lang="en-US" dirty="0" smtClean="0"/>
              <a:t>Since each unit of work uses few resources, this style of decomposition lends itself to proof with fairly primitive abstractions, such as data type reductions.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334000"/>
            <a:ext cx="6779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section: more sophisticated abstractions and how we</a:t>
            </a:r>
          </a:p>
          <a:p>
            <a:r>
              <a:rPr lang="en-US" dirty="0" smtClean="0"/>
              <a:t>discover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Relevance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and Refinement</a:t>
            </a:r>
            <a:endParaRPr lang="en-US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decomposed a verification problem into shallow temporal lemmas, we need to choose an abstraction to prove each lemma.</a:t>
            </a:r>
            <a:endParaRPr lang="en-US" dirty="0"/>
          </a:p>
          <a:p>
            <a:r>
              <a:rPr lang="en-US" dirty="0" smtClean="0"/>
              <a:t>That is, we are looking for a small space of </a:t>
            </a:r>
            <a:r>
              <a:rPr lang="en-US" i="1" dirty="0" smtClean="0"/>
              <a:t>relevant</a:t>
            </a:r>
            <a:r>
              <a:rPr lang="en-US" dirty="0" smtClean="0"/>
              <a:t> deductions in which to search for a proof of a property.</a:t>
            </a:r>
          </a:p>
          <a:p>
            <a:r>
              <a:rPr lang="en-US" dirty="0" smtClean="0"/>
              <a:t>In this section, we will focus on the question of how we determine what is relevant and on how we apply this notion to the problem of </a:t>
            </a:r>
            <a:r>
              <a:rPr lang="en-US" i="1" dirty="0" smtClean="0"/>
              <a:t>abstraction refinement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Refinement is the process of choosing the deduction system that defines our abstraction. </a:t>
            </a:r>
            <a:r>
              <a:rPr lang="en-US" dirty="0" smtClean="0"/>
              <a:t>This is usually, but not always does as a process of gradual refinement of the abstraction, adding information until the property is proved.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1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framework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Abstraction and refinement are </a:t>
            </a:r>
            <a:r>
              <a:rPr lang="en-US" i="1" dirty="0"/>
              <a:t>proof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spaces of possible proofs that we search</a:t>
            </a:r>
          </a:p>
        </p:txBody>
      </p:sp>
      <p:grpSp>
        <p:nvGrpSpPr>
          <p:cNvPr id="429071" name="Group 15"/>
          <p:cNvGrpSpPr>
            <a:grpSpLocks/>
          </p:cNvGrpSpPr>
          <p:nvPr/>
        </p:nvGrpSpPr>
        <p:grpSpPr bwMode="auto">
          <a:xfrm>
            <a:off x="1600200" y="2895600"/>
            <a:ext cx="1524000" cy="609600"/>
            <a:chOff x="1008" y="1824"/>
            <a:chExt cx="960" cy="384"/>
          </a:xfrm>
        </p:grpSpPr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1008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62" name="Text Box 6"/>
            <p:cNvSpPr txBox="1">
              <a:spLocks noChangeArrowheads="1"/>
            </p:cNvSpPr>
            <p:nvPr/>
          </p:nvSpPr>
          <p:spPr bwMode="auto">
            <a:xfrm>
              <a:off x="1056" y="191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Abstractor</a:t>
              </a:r>
            </a:p>
          </p:txBody>
        </p:sp>
      </p:grpSp>
      <p:grpSp>
        <p:nvGrpSpPr>
          <p:cNvPr id="429072" name="Group 16"/>
          <p:cNvGrpSpPr>
            <a:grpSpLocks/>
          </p:cNvGrpSpPr>
          <p:nvPr/>
        </p:nvGrpSpPr>
        <p:grpSpPr bwMode="auto">
          <a:xfrm>
            <a:off x="5562600" y="2895600"/>
            <a:ext cx="1524000" cy="609600"/>
            <a:chOff x="3504" y="1824"/>
            <a:chExt cx="960" cy="384"/>
          </a:xfrm>
        </p:grpSpPr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3504" y="1824"/>
              <a:ext cx="96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65" name="Text Box 9"/>
            <p:cNvSpPr txBox="1">
              <a:spLocks noChangeArrowheads="1"/>
            </p:cNvSpPr>
            <p:nvPr/>
          </p:nvSpPr>
          <p:spPr bwMode="auto">
            <a:xfrm>
              <a:off x="3552" y="1920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Refiner</a:t>
              </a:r>
            </a:p>
          </p:txBody>
        </p:sp>
      </p:grp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517650" y="4510088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General proof system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1517650" y="48768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Incomplete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5562600" y="45243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Specialized proof system</a:t>
            </a:r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5562600" y="4891088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Complete</a:t>
            </a:r>
          </a:p>
        </p:txBody>
      </p:sp>
      <p:grpSp>
        <p:nvGrpSpPr>
          <p:cNvPr id="429074" name="Group 18"/>
          <p:cNvGrpSpPr>
            <a:grpSpLocks/>
          </p:cNvGrpSpPr>
          <p:nvPr/>
        </p:nvGrpSpPr>
        <p:grpSpPr bwMode="auto">
          <a:xfrm>
            <a:off x="1066800" y="2133600"/>
            <a:ext cx="704850" cy="762000"/>
            <a:chOff x="672" y="1344"/>
            <a:chExt cx="444" cy="480"/>
          </a:xfrm>
        </p:grpSpPr>
        <p:sp>
          <p:nvSpPr>
            <p:cNvPr id="429070" name="Line 14"/>
            <p:cNvSpPr>
              <a:spLocks noChangeShapeType="1"/>
            </p:cNvSpPr>
            <p:nvPr/>
          </p:nvSpPr>
          <p:spPr bwMode="auto">
            <a:xfrm>
              <a:off x="1104" y="13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73" name="Text Box 17"/>
            <p:cNvSpPr txBox="1">
              <a:spLocks noChangeArrowheads="1"/>
            </p:cNvSpPr>
            <p:nvPr/>
          </p:nvSpPr>
          <p:spPr bwMode="auto">
            <a:xfrm>
              <a:off x="672" y="134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prog.</a:t>
              </a:r>
            </a:p>
          </p:txBody>
        </p:sp>
      </p:grpSp>
      <p:grpSp>
        <p:nvGrpSpPr>
          <p:cNvPr id="429078" name="Group 22"/>
          <p:cNvGrpSpPr>
            <a:grpSpLocks/>
          </p:cNvGrpSpPr>
          <p:nvPr/>
        </p:nvGrpSpPr>
        <p:grpSpPr bwMode="auto">
          <a:xfrm>
            <a:off x="1200150" y="3505200"/>
            <a:ext cx="552450" cy="685800"/>
            <a:chOff x="756" y="2208"/>
            <a:chExt cx="348" cy="432"/>
          </a:xfrm>
        </p:grpSpPr>
        <p:sp>
          <p:nvSpPr>
            <p:cNvPr id="429076" name="Line 20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77" name="Text Box 21"/>
            <p:cNvSpPr txBox="1">
              <a:spLocks noChangeArrowheads="1"/>
            </p:cNvSpPr>
            <p:nvPr/>
          </p:nvSpPr>
          <p:spPr bwMode="auto">
            <a:xfrm>
              <a:off x="756" y="240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</a:t>
              </a:r>
            </a:p>
          </p:txBody>
        </p:sp>
      </p:grpSp>
      <p:grpSp>
        <p:nvGrpSpPr>
          <p:cNvPr id="429081" name="Group 25"/>
          <p:cNvGrpSpPr>
            <a:grpSpLocks/>
          </p:cNvGrpSpPr>
          <p:nvPr/>
        </p:nvGrpSpPr>
        <p:grpSpPr bwMode="auto">
          <a:xfrm>
            <a:off x="2743200" y="3505200"/>
            <a:ext cx="3182938" cy="877888"/>
            <a:chOff x="1728" y="2208"/>
            <a:chExt cx="2005" cy="553"/>
          </a:xfrm>
        </p:grpSpPr>
        <p:sp>
          <p:nvSpPr>
            <p:cNvPr id="429079" name="Freeform 23"/>
            <p:cNvSpPr>
              <a:spLocks/>
            </p:cNvSpPr>
            <p:nvPr/>
          </p:nvSpPr>
          <p:spPr bwMode="auto">
            <a:xfrm>
              <a:off x="1728" y="2208"/>
              <a:ext cx="2005" cy="553"/>
            </a:xfrm>
            <a:custGeom>
              <a:avLst/>
              <a:gdLst>
                <a:gd name="T0" fmla="*/ 0 w 2005"/>
                <a:gd name="T1" fmla="*/ 0 h 553"/>
                <a:gd name="T2" fmla="*/ 232 w 2005"/>
                <a:gd name="T3" fmla="*/ 440 h 553"/>
                <a:gd name="T4" fmla="*/ 1756 w 2005"/>
                <a:gd name="T5" fmla="*/ 446 h 553"/>
                <a:gd name="T6" fmla="*/ 1968 w 2005"/>
                <a:gd name="T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5" h="553">
                  <a:moveTo>
                    <a:pt x="0" y="0"/>
                  </a:moveTo>
                  <a:cubicBezTo>
                    <a:pt x="39" y="73"/>
                    <a:pt x="35" y="383"/>
                    <a:pt x="232" y="440"/>
                  </a:cubicBezTo>
                  <a:cubicBezTo>
                    <a:pt x="429" y="497"/>
                    <a:pt x="1507" y="553"/>
                    <a:pt x="1756" y="446"/>
                  </a:cubicBezTo>
                  <a:cubicBezTo>
                    <a:pt x="2005" y="339"/>
                    <a:pt x="1924" y="93"/>
                    <a:pt x="196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0" name="Text Box 24"/>
            <p:cNvSpPr txBox="1">
              <a:spLocks noChangeArrowheads="1"/>
            </p:cNvSpPr>
            <p:nvPr/>
          </p:nvSpPr>
          <p:spPr bwMode="auto">
            <a:xfrm>
              <a:off x="2348" y="241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special case</a:t>
              </a:r>
            </a:p>
          </p:txBody>
        </p:sp>
      </p:grpSp>
      <p:grpSp>
        <p:nvGrpSpPr>
          <p:cNvPr id="429082" name="Group 26"/>
          <p:cNvGrpSpPr>
            <a:grpSpLocks/>
          </p:cNvGrpSpPr>
          <p:nvPr/>
        </p:nvGrpSpPr>
        <p:grpSpPr bwMode="auto">
          <a:xfrm>
            <a:off x="6223000" y="3505200"/>
            <a:ext cx="635000" cy="685800"/>
            <a:chOff x="704" y="2208"/>
            <a:chExt cx="400" cy="432"/>
          </a:xfrm>
        </p:grpSpPr>
        <p:sp>
          <p:nvSpPr>
            <p:cNvPr id="429083" name="Line 27"/>
            <p:cNvSpPr>
              <a:spLocks noChangeShapeType="1"/>
            </p:cNvSpPr>
            <p:nvPr/>
          </p:nvSpPr>
          <p:spPr bwMode="auto">
            <a:xfrm>
              <a:off x="1104" y="220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704" y="240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cex.</a:t>
              </a:r>
            </a:p>
          </p:txBody>
        </p:sp>
      </p:grpSp>
      <p:grpSp>
        <p:nvGrpSpPr>
          <p:cNvPr id="429088" name="Group 32"/>
          <p:cNvGrpSpPr>
            <a:grpSpLocks/>
          </p:cNvGrpSpPr>
          <p:nvPr/>
        </p:nvGrpSpPr>
        <p:grpSpPr bwMode="auto">
          <a:xfrm>
            <a:off x="2725738" y="2027238"/>
            <a:ext cx="3125787" cy="858837"/>
            <a:chOff x="1717" y="1277"/>
            <a:chExt cx="1969" cy="541"/>
          </a:xfrm>
        </p:grpSpPr>
        <p:sp>
          <p:nvSpPr>
            <p:cNvPr id="429086" name="Freeform 30"/>
            <p:cNvSpPr>
              <a:spLocks/>
            </p:cNvSpPr>
            <p:nvPr/>
          </p:nvSpPr>
          <p:spPr bwMode="auto">
            <a:xfrm>
              <a:off x="1717" y="1277"/>
              <a:ext cx="1969" cy="541"/>
            </a:xfrm>
            <a:custGeom>
              <a:avLst/>
              <a:gdLst>
                <a:gd name="T0" fmla="*/ 1969 w 1969"/>
                <a:gd name="T1" fmla="*/ 525 h 541"/>
                <a:gd name="T2" fmla="*/ 1671 w 1969"/>
                <a:gd name="T3" fmla="*/ 101 h 541"/>
                <a:gd name="T4" fmla="*/ 259 w 1969"/>
                <a:gd name="T5" fmla="*/ 107 h 541"/>
                <a:gd name="T6" fmla="*/ 0 w 1969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9" h="541">
                  <a:moveTo>
                    <a:pt x="1969" y="525"/>
                  </a:moveTo>
                  <a:cubicBezTo>
                    <a:pt x="1919" y="454"/>
                    <a:pt x="1956" y="171"/>
                    <a:pt x="1671" y="101"/>
                  </a:cubicBezTo>
                  <a:cubicBezTo>
                    <a:pt x="1474" y="44"/>
                    <a:pt x="508" y="0"/>
                    <a:pt x="259" y="107"/>
                  </a:cubicBezTo>
                  <a:cubicBezTo>
                    <a:pt x="10" y="214"/>
                    <a:pt x="54" y="451"/>
                    <a:pt x="0" y="54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2028" y="1392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pf. of special case</a:t>
              </a:r>
            </a:p>
          </p:txBody>
        </p:sp>
      </p:grp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1371600" y="5562600"/>
            <a:ext cx="660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Refinement = augmenting abstractor’s proof system to replicate</a:t>
            </a:r>
          </a:p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proof of special case generated by refiner.</a:t>
            </a:r>
          </a:p>
        </p:txBody>
      </p:sp>
      <p:sp>
        <p:nvSpPr>
          <p:cNvPr id="429091" name="Text Box 35"/>
          <p:cNvSpPr txBox="1">
            <a:spLocks noChangeArrowheads="1"/>
          </p:cNvSpPr>
          <p:nvPr/>
        </p:nvSpPr>
        <p:spPr bwMode="auto">
          <a:xfrm>
            <a:off x="1447800" y="5867400"/>
            <a:ext cx="613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Narrow the abstractor’s proof space to relevant facts.</a:t>
            </a:r>
          </a:p>
        </p:txBody>
      </p:sp>
    </p:spTree>
    <p:extLst>
      <p:ext uri="{BB962C8B-B14F-4D97-AF65-F5344CB8AC3E}">
        <p14:creationId xmlns:p14="http://schemas.microsoft.com/office/powerpoint/2010/main" val="233870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  <p:bldP spid="429066" grpId="0"/>
      <p:bldP spid="429067" grpId="0"/>
      <p:bldP spid="429068" grpId="0"/>
      <p:bldP spid="429069" grpId="0"/>
      <p:bldP spid="429089" grpId="0"/>
      <p:bldP spid="429089" grpId="1"/>
      <p:bldP spid="4290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Reachable state set</a:t>
            </a:r>
          </a:p>
        </p:txBody>
      </p:sp>
      <p:sp>
        <p:nvSpPr>
          <p:cNvPr id="371715" name="Oval 3"/>
          <p:cNvSpPr>
            <a:spLocks noChangeArrowheads="1"/>
          </p:cNvSpPr>
          <p:nvPr/>
        </p:nvSpPr>
        <p:spPr bwMode="auto">
          <a:xfrm>
            <a:off x="838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3124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4267200" y="25908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1981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124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1" name="Oval 9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5410200" y="35814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3" name="Oval 11"/>
          <p:cNvSpPr>
            <a:spLocks noChangeArrowheads="1"/>
          </p:cNvSpPr>
          <p:nvPr/>
        </p:nvSpPr>
        <p:spPr bwMode="auto">
          <a:xfrm>
            <a:off x="3124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4" name="Oval 12"/>
          <p:cNvSpPr>
            <a:spLocks noChangeArrowheads="1"/>
          </p:cNvSpPr>
          <p:nvPr/>
        </p:nvSpPr>
        <p:spPr bwMode="auto">
          <a:xfrm>
            <a:off x="4267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5" name="Oval 13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6553200" y="4572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4267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5410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>
            <a:off x="6553200" y="5562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7696200" y="5562600"/>
            <a:ext cx="381000" cy="3810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1" name="Line 19"/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>
            <a:off x="2362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6934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4" name="Text Box 22"/>
          <p:cNvSpPr txBox="1">
            <a:spLocks noChangeArrowheads="1"/>
          </p:cNvSpPr>
          <p:nvPr/>
        </p:nvSpPr>
        <p:spPr bwMode="auto">
          <a:xfrm>
            <a:off x="889000" y="25908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</a:t>
            </a:r>
          </a:p>
        </p:txBody>
      </p:sp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7696200" y="5562600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</a:t>
            </a: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>
            <a:off x="2362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4648200" y="38100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8" name="Line 26"/>
          <p:cNvSpPr>
            <a:spLocks noChangeShapeType="1"/>
          </p:cNvSpPr>
          <p:nvPr/>
        </p:nvSpPr>
        <p:spPr bwMode="auto">
          <a:xfrm>
            <a:off x="5791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>
            <a:off x="3505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>
            <a:off x="35052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1" name="Line 29"/>
          <p:cNvSpPr>
            <a:spLocks noChangeShapeType="1"/>
          </p:cNvSpPr>
          <p:nvPr/>
        </p:nvSpPr>
        <p:spPr bwMode="auto">
          <a:xfrm>
            <a:off x="5791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>
            <a:off x="6934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>
            <a:off x="4648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>
            <a:off x="35052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5" name="Line 33"/>
          <p:cNvSpPr>
            <a:spLocks noChangeShapeType="1"/>
          </p:cNvSpPr>
          <p:nvPr/>
        </p:nvSpPr>
        <p:spPr bwMode="auto">
          <a:xfrm>
            <a:off x="23622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 flipV="1">
            <a:off x="2133600" y="2971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7" name="Line 35"/>
          <p:cNvSpPr>
            <a:spLocks noChangeShapeType="1"/>
          </p:cNvSpPr>
          <p:nvPr/>
        </p:nvSpPr>
        <p:spPr bwMode="auto">
          <a:xfrm>
            <a:off x="3505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8" name="Line 36"/>
          <p:cNvSpPr>
            <a:spLocks noChangeShapeType="1"/>
          </p:cNvSpPr>
          <p:nvPr/>
        </p:nvSpPr>
        <p:spPr bwMode="auto">
          <a:xfrm>
            <a:off x="4648200" y="4800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49" name="Line 37"/>
          <p:cNvSpPr>
            <a:spLocks noChangeShapeType="1"/>
          </p:cNvSpPr>
          <p:nvPr/>
        </p:nvSpPr>
        <p:spPr bwMode="auto">
          <a:xfrm>
            <a:off x="46482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>
            <a:off x="3505200" y="2819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1" name="Text Box 39"/>
          <p:cNvSpPr txBox="1">
            <a:spLocks noChangeArrowheads="1"/>
          </p:cNvSpPr>
          <p:nvPr/>
        </p:nvSpPr>
        <p:spPr bwMode="auto">
          <a:xfrm>
            <a:off x="3092450" y="1458913"/>
            <a:ext cx="221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Remove the “bug”</a:t>
            </a:r>
          </a:p>
        </p:txBody>
      </p:sp>
      <p:sp>
        <p:nvSpPr>
          <p:cNvPr id="371752" name="Text Box 40"/>
          <p:cNvSpPr txBox="1">
            <a:spLocks noChangeArrowheads="1"/>
          </p:cNvSpPr>
          <p:nvPr/>
        </p:nvSpPr>
        <p:spPr bwMode="auto">
          <a:xfrm>
            <a:off x="3048000" y="1447800"/>
            <a:ext cx="2397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Breadth-first search</a:t>
            </a:r>
          </a:p>
        </p:txBody>
      </p:sp>
      <p:sp>
        <p:nvSpPr>
          <p:cNvPr id="371753" name="Oval 41"/>
          <p:cNvSpPr>
            <a:spLocks noChangeArrowheads="1"/>
          </p:cNvSpPr>
          <p:nvPr/>
        </p:nvSpPr>
        <p:spPr bwMode="auto">
          <a:xfrm>
            <a:off x="19812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371754" name="Group 42"/>
          <p:cNvGrpSpPr>
            <a:grpSpLocks/>
          </p:cNvGrpSpPr>
          <p:nvPr/>
        </p:nvGrpSpPr>
        <p:grpSpPr bwMode="auto">
          <a:xfrm>
            <a:off x="3124200" y="2590800"/>
            <a:ext cx="381000" cy="1371600"/>
            <a:chOff x="1968" y="1632"/>
            <a:chExt cx="240" cy="864"/>
          </a:xfrm>
        </p:grpSpPr>
        <p:sp>
          <p:nvSpPr>
            <p:cNvPr id="371755" name="Oval 43"/>
            <p:cNvSpPr>
              <a:spLocks noChangeArrowheads="1"/>
            </p:cNvSpPr>
            <p:nvPr/>
          </p:nvSpPr>
          <p:spPr bwMode="auto">
            <a:xfrm>
              <a:off x="1968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71756" name="Oval 44"/>
            <p:cNvSpPr>
              <a:spLocks noChangeArrowheads="1"/>
            </p:cNvSpPr>
            <p:nvPr/>
          </p:nvSpPr>
          <p:spPr bwMode="auto">
            <a:xfrm>
              <a:off x="196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71757" name="Oval 45"/>
          <p:cNvSpPr>
            <a:spLocks noChangeArrowheads="1"/>
          </p:cNvSpPr>
          <p:nvPr/>
        </p:nvSpPr>
        <p:spPr bwMode="auto">
          <a:xfrm>
            <a:off x="42672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1758" name="Text Box 46"/>
          <p:cNvSpPr txBox="1">
            <a:spLocks noChangeArrowheads="1"/>
          </p:cNvSpPr>
          <p:nvPr/>
        </p:nvSpPr>
        <p:spPr bwMode="auto">
          <a:xfrm>
            <a:off x="2330450" y="1447800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Fixed point = reachable state set</a:t>
            </a: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5748338" y="2601913"/>
            <a:ext cx="2862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Safety property verified!</a:t>
            </a:r>
          </a:p>
        </p:txBody>
      </p:sp>
      <p:sp>
        <p:nvSpPr>
          <p:cNvPr id="371760" name="Text Box 48"/>
          <p:cNvSpPr txBox="1">
            <a:spLocks noChangeArrowheads="1"/>
          </p:cNvSpPr>
          <p:nvPr/>
        </p:nvSpPr>
        <p:spPr bwMode="auto">
          <a:xfrm>
            <a:off x="1295400" y="3505200"/>
            <a:ext cx="6121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 checking is a little more complex than this, but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reachability captures the essence for our purposes.</a:t>
            </a:r>
          </a:p>
        </p:txBody>
      </p:sp>
      <p:sp>
        <p:nvSpPr>
          <p:cNvPr id="371761" name="Text Box 49"/>
          <p:cNvSpPr txBox="1">
            <a:spLocks noChangeArrowheads="1"/>
          </p:cNvSpPr>
          <p:nvPr/>
        </p:nvSpPr>
        <p:spPr bwMode="auto">
          <a:xfrm>
            <a:off x="1295400" y="5394325"/>
            <a:ext cx="5954713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 checking can find very subtle bugs in circuits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and protocols, but suffers from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state explosion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1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1" grpId="0"/>
      <p:bldP spid="371751" grpId="1"/>
      <p:bldP spid="371752" grpId="0"/>
      <p:bldP spid="371752" grpId="1"/>
      <p:bldP spid="371753" grpId="0" animBg="1"/>
      <p:bldP spid="371757" grpId="0" animBg="1"/>
      <p:bldP spid="371758" grpId="0"/>
      <p:bldP spid="371759" grpId="0"/>
      <p:bldP spid="371760" grpId="0" animBg="1"/>
      <p:bldP spid="37176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r>
              <a:rPr lang="en-US"/>
              <a:t>Simple program statements (and their Hoare axioms)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3946525" y="2754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5432425" y="1676400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4240213" y="1676400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3140075" y="16764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5459413" y="24384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4249738" y="2422525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 := e</a:t>
            </a:r>
          </a:p>
        </p:txBody>
      </p:sp>
      <p:sp>
        <p:nvSpPr>
          <p:cNvPr id="431114" name="Text Box 10"/>
          <p:cNvSpPr txBox="1">
            <a:spLocks noChangeArrowheads="1"/>
          </p:cNvSpPr>
          <p:nvPr/>
        </p:nvSpPr>
        <p:spPr bwMode="auto">
          <a:xfrm>
            <a:off x="3173413" y="2438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[e/x]}</a:t>
            </a:r>
          </a:p>
        </p:txBody>
      </p:sp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5459413" y="30480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/>
        </p:nvSpPr>
        <p:spPr bwMode="auto">
          <a:xfrm>
            <a:off x="4246563" y="3124200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havoc x</a:t>
            </a:r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197225" y="3108325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8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228600" y="3733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A compound stmt is a sequence simple statements </a:t>
            </a:r>
            <a:r>
              <a:rPr lang="en-US">
                <a:effectLst/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/>
                <a:sym typeface="Symbol" pitchFamily="18" charset="2"/>
              </a:rPr>
              <a:t>1</a:t>
            </a:r>
            <a:r>
              <a:rPr lang="en-US">
                <a:effectLst/>
              </a:rPr>
              <a:t>;...; </a:t>
            </a:r>
            <a:r>
              <a:rPr lang="en-US">
                <a:effectLst/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-25000">
                <a:effectLst/>
                <a:sym typeface="Symbol" pitchFamily="18" charset="2"/>
              </a:rPr>
              <a:t>k</a:t>
            </a:r>
            <a:endParaRPr lang="en-US">
              <a:effectLst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A CFG (program) is an NFA whose alphabet is compound statements.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006600"/>
                </a:solidFill>
                <a:effectLst/>
              </a:rPr>
              <a:t>The accepting states represent safety failures.</a:t>
            </a:r>
            <a:br>
              <a:rPr lang="en-US" sz="1800">
                <a:solidFill>
                  <a:srgbClr val="006600"/>
                </a:solidFill>
                <a:effectLst/>
              </a:rPr>
            </a:br>
            <a:r>
              <a:rPr lang="en-US" sz="1800">
                <a:solidFill>
                  <a:srgbClr val="006600"/>
                </a:solidFill>
                <a:effectLst/>
              </a:rPr>
              <a:t>	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882650" y="5029200"/>
            <a:ext cx="2317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x = 0;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while(*)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x++;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assert x &gt;= 0;</a:t>
            </a:r>
          </a:p>
        </p:txBody>
      </p:sp>
      <p:grpSp>
        <p:nvGrpSpPr>
          <p:cNvPr id="431132" name="Group 28"/>
          <p:cNvGrpSpPr>
            <a:grpSpLocks/>
          </p:cNvGrpSpPr>
          <p:nvPr/>
        </p:nvGrpSpPr>
        <p:grpSpPr bwMode="auto">
          <a:xfrm>
            <a:off x="4648200" y="5029200"/>
            <a:ext cx="2971800" cy="1520825"/>
            <a:chOff x="2928" y="3168"/>
            <a:chExt cx="1872" cy="958"/>
          </a:xfrm>
        </p:grpSpPr>
        <p:sp>
          <p:nvSpPr>
            <p:cNvPr id="431120" name="Oval 16"/>
            <p:cNvSpPr>
              <a:spLocks noChangeArrowheads="1"/>
            </p:cNvSpPr>
            <p:nvPr/>
          </p:nvSpPr>
          <p:spPr bwMode="auto">
            <a:xfrm>
              <a:off x="3984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1" name="Line 17"/>
            <p:cNvSpPr>
              <a:spLocks noChangeShapeType="1"/>
            </p:cNvSpPr>
            <p:nvPr/>
          </p:nvSpPr>
          <p:spPr bwMode="auto">
            <a:xfrm>
              <a:off x="3504" y="38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2" name="Line 18"/>
            <p:cNvSpPr>
              <a:spLocks noChangeShapeType="1"/>
            </p:cNvSpPr>
            <p:nvPr/>
          </p:nvSpPr>
          <p:spPr bwMode="auto">
            <a:xfrm>
              <a:off x="4080" y="383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3" name="Oval 19"/>
            <p:cNvSpPr>
              <a:spLocks noChangeArrowheads="1"/>
            </p:cNvSpPr>
            <p:nvPr/>
          </p:nvSpPr>
          <p:spPr bwMode="auto">
            <a:xfrm>
              <a:off x="4656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4" name="Text Box 20"/>
            <p:cNvSpPr txBox="1">
              <a:spLocks noChangeArrowheads="1"/>
            </p:cNvSpPr>
            <p:nvPr/>
          </p:nvSpPr>
          <p:spPr bwMode="auto">
            <a:xfrm>
              <a:off x="4128" y="389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[x&lt;0]</a:t>
              </a:r>
            </a:p>
          </p:txBody>
        </p:sp>
        <p:sp>
          <p:nvSpPr>
            <p:cNvPr id="431125" name="Oval 21"/>
            <p:cNvSpPr>
              <a:spLocks noChangeArrowheads="1"/>
            </p:cNvSpPr>
            <p:nvPr/>
          </p:nvSpPr>
          <p:spPr bwMode="auto">
            <a:xfrm>
              <a:off x="4608" y="374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26" name="Freeform 22"/>
            <p:cNvSpPr>
              <a:spLocks/>
            </p:cNvSpPr>
            <p:nvPr/>
          </p:nvSpPr>
          <p:spPr bwMode="auto">
            <a:xfrm>
              <a:off x="3835" y="3446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1127" name="Text Box 23"/>
            <p:cNvSpPr txBox="1">
              <a:spLocks noChangeArrowheads="1"/>
            </p:cNvSpPr>
            <p:nvPr/>
          </p:nvSpPr>
          <p:spPr bwMode="auto">
            <a:xfrm>
              <a:off x="3724" y="3168"/>
              <a:ext cx="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x +1</a:t>
              </a:r>
            </a:p>
          </p:txBody>
        </p:sp>
        <p:sp>
          <p:nvSpPr>
            <p:cNvPr id="431129" name="Text Box 25"/>
            <p:cNvSpPr txBox="1">
              <a:spLocks noChangeArrowheads="1"/>
            </p:cNvSpPr>
            <p:nvPr/>
          </p:nvSpPr>
          <p:spPr bwMode="auto">
            <a:xfrm>
              <a:off x="3487" y="3892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0</a:t>
              </a:r>
            </a:p>
          </p:txBody>
        </p:sp>
        <p:sp>
          <p:nvSpPr>
            <p:cNvPr id="431130" name="Oval 26"/>
            <p:cNvSpPr>
              <a:spLocks noChangeArrowheads="1"/>
            </p:cNvSpPr>
            <p:nvPr/>
          </p:nvSpPr>
          <p:spPr bwMode="auto">
            <a:xfrm>
              <a:off x="3408" y="379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1131" name="Line 27"/>
            <p:cNvSpPr>
              <a:spLocks noChangeShapeType="1"/>
            </p:cNvSpPr>
            <p:nvPr/>
          </p:nvSpPr>
          <p:spPr bwMode="auto">
            <a:xfrm>
              <a:off x="2928" y="383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62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1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1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1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/>
      <p:bldP spid="431109" grpId="0"/>
      <p:bldP spid="431110" grpId="0"/>
      <p:bldP spid="431111" grpId="0"/>
      <p:bldP spid="431112" grpId="0"/>
      <p:bldP spid="431113" grpId="0"/>
      <p:bldP spid="431114" grpId="0"/>
      <p:bldP spid="431115" grpId="0"/>
      <p:bldP spid="431116" grpId="0"/>
      <p:bldP spid="431117" grpId="0"/>
      <p:bldP spid="431118" grpId="0" build="p"/>
      <p:bldP spid="4311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Hoare logic proofs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828800"/>
          </a:xfrm>
        </p:spPr>
        <p:txBody>
          <a:bodyPr/>
          <a:lstStyle/>
          <a:p>
            <a:r>
              <a:rPr lang="en-US"/>
              <a:t>Write </a:t>
            </a:r>
            <a:r>
              <a:rPr lang="en-US">
                <a:latin typeface="cmsy10" pitchFamily="34" charset="0"/>
              </a:rPr>
              <a:t>H</a:t>
            </a:r>
            <a:r>
              <a:rPr lang="en-US"/>
              <a:t>(L) for the Hoare logic over logical language L.</a:t>
            </a:r>
          </a:p>
          <a:p>
            <a:r>
              <a:rPr lang="en-US"/>
              <a:t>A proof of program C in </a:t>
            </a:r>
            <a:r>
              <a:rPr lang="en-US">
                <a:latin typeface="cmsy10" pitchFamily="34" charset="0"/>
              </a:rPr>
              <a:t>H</a:t>
            </a:r>
            <a:r>
              <a:rPr lang="en-US"/>
              <a:t>(L) maps vertices of C to L such that:</a:t>
            </a:r>
          </a:p>
          <a:p>
            <a:pPr lvl="1"/>
            <a:r>
              <a:rPr lang="en-US"/>
              <a:t>the initial vertex is labeled True</a:t>
            </a:r>
          </a:p>
          <a:p>
            <a:pPr lvl="1"/>
            <a:r>
              <a:rPr lang="en-US"/>
              <a:t>the accepting vertices are labeled False</a:t>
            </a:r>
          </a:p>
          <a:p>
            <a:pPr lvl="1"/>
            <a:r>
              <a:rPr lang="en-US"/>
              <a:t>every edge is a valid Hoare triple.</a:t>
            </a:r>
          </a:p>
        </p:txBody>
      </p:sp>
      <p:grpSp>
        <p:nvGrpSpPr>
          <p:cNvPr id="433184" name="Group 32"/>
          <p:cNvGrpSpPr>
            <a:grpSpLocks/>
          </p:cNvGrpSpPr>
          <p:nvPr/>
        </p:nvGrpSpPr>
        <p:grpSpPr bwMode="auto">
          <a:xfrm>
            <a:off x="2438400" y="3355975"/>
            <a:ext cx="4038600" cy="1216025"/>
            <a:chOff x="1536" y="2114"/>
            <a:chExt cx="2544" cy="766"/>
          </a:xfrm>
        </p:grpSpPr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297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1" name="Line 19"/>
            <p:cNvSpPr>
              <a:spLocks noChangeShapeType="1"/>
            </p:cNvSpPr>
            <p:nvPr/>
          </p:nvSpPr>
          <p:spPr bwMode="auto">
            <a:xfrm>
              <a:off x="2112" y="27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>
              <a:off x="3072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3" name="Oval 21"/>
            <p:cNvSpPr>
              <a:spLocks noChangeArrowheads="1"/>
            </p:cNvSpPr>
            <p:nvPr/>
          </p:nvSpPr>
          <p:spPr bwMode="auto">
            <a:xfrm>
              <a:off x="393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4" name="Text Box 22"/>
            <p:cNvSpPr txBox="1">
              <a:spLocks noChangeArrowheads="1"/>
            </p:cNvSpPr>
            <p:nvPr/>
          </p:nvSpPr>
          <p:spPr bwMode="auto">
            <a:xfrm>
              <a:off x="3312" y="254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[x&lt;0]</a:t>
              </a:r>
            </a:p>
          </p:txBody>
        </p:sp>
        <p:sp>
          <p:nvSpPr>
            <p:cNvPr id="433175" name="Oval 23"/>
            <p:cNvSpPr>
              <a:spLocks noChangeArrowheads="1"/>
            </p:cNvSpPr>
            <p:nvPr/>
          </p:nvSpPr>
          <p:spPr bwMode="auto">
            <a:xfrm>
              <a:off x="3888" y="268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76" name="Freeform 24"/>
            <p:cNvSpPr>
              <a:spLocks/>
            </p:cNvSpPr>
            <p:nvPr/>
          </p:nvSpPr>
          <p:spPr bwMode="auto">
            <a:xfrm>
              <a:off x="2827" y="2392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3177" name="Text Box 25"/>
            <p:cNvSpPr txBox="1">
              <a:spLocks noChangeArrowheads="1"/>
            </p:cNvSpPr>
            <p:nvPr/>
          </p:nvSpPr>
          <p:spPr bwMode="auto">
            <a:xfrm>
              <a:off x="2716" y="2114"/>
              <a:ext cx="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x +1</a:t>
              </a:r>
            </a:p>
          </p:txBody>
        </p:sp>
        <p:sp>
          <p:nvSpPr>
            <p:cNvPr id="433178" name="Text Box 26"/>
            <p:cNvSpPr txBox="1">
              <a:spLocks noChangeArrowheads="1"/>
            </p:cNvSpPr>
            <p:nvPr/>
          </p:nvSpPr>
          <p:spPr bwMode="auto">
            <a:xfrm>
              <a:off x="2264" y="2544"/>
              <a:ext cx="4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:= 0</a:t>
              </a: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2016" y="273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3180" name="Line 28"/>
            <p:cNvSpPr>
              <a:spLocks noChangeShapeType="1"/>
            </p:cNvSpPr>
            <p:nvPr/>
          </p:nvSpPr>
          <p:spPr bwMode="auto">
            <a:xfrm>
              <a:off x="1536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3181" name="Text Box 29"/>
          <p:cNvSpPr txBox="1">
            <a:spLocks noChangeArrowheads="1"/>
          </p:cNvSpPr>
          <p:nvPr/>
        </p:nvSpPr>
        <p:spPr bwMode="auto">
          <a:xfrm>
            <a:off x="2819400" y="4572000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{True}</a:t>
            </a:r>
          </a:p>
        </p:txBody>
      </p:sp>
      <p:sp>
        <p:nvSpPr>
          <p:cNvPr id="433182" name="Text Box 30"/>
          <p:cNvSpPr txBox="1">
            <a:spLocks noChangeArrowheads="1"/>
          </p:cNvSpPr>
          <p:nvPr/>
        </p:nvSpPr>
        <p:spPr bwMode="auto">
          <a:xfrm>
            <a:off x="5943600" y="45720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{False}</a:t>
            </a:r>
          </a:p>
        </p:txBody>
      </p:sp>
      <p:sp>
        <p:nvSpPr>
          <p:cNvPr id="433183" name="Text Box 31"/>
          <p:cNvSpPr txBox="1">
            <a:spLocks noChangeArrowheads="1"/>
          </p:cNvSpPr>
          <p:nvPr/>
        </p:nvSpPr>
        <p:spPr bwMode="auto">
          <a:xfrm>
            <a:off x="4343400" y="4572000"/>
            <a:ext cx="95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0}</a:t>
            </a:r>
          </a:p>
        </p:txBody>
      </p:sp>
      <p:sp>
        <p:nvSpPr>
          <p:cNvPr id="433185" name="Text Box 33"/>
          <p:cNvSpPr txBox="1">
            <a:spLocks noChangeArrowheads="1"/>
          </p:cNvSpPr>
          <p:nvPr/>
        </p:nvSpPr>
        <p:spPr bwMode="auto">
          <a:xfrm>
            <a:off x="1905000" y="5638800"/>
            <a:ext cx="567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proves the failure vertex not reachable, or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equivalently, no accepting path can be executed.</a:t>
            </a:r>
          </a:p>
        </p:txBody>
      </p:sp>
    </p:spTree>
    <p:extLst>
      <p:ext uri="{BB962C8B-B14F-4D97-AF65-F5344CB8AC3E}">
        <p14:creationId xmlns:p14="http://schemas.microsoft.com/office/powerpoint/2010/main" val="31115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  <p:bldP spid="433181" grpId="0"/>
      <p:bldP spid="433182" grpId="0"/>
      <p:bldP spid="433183" grpId="0"/>
      <p:bldP spid="43318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reductiveness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914400"/>
          </a:xfrm>
        </p:spPr>
        <p:txBody>
          <a:bodyPr/>
          <a:lstStyle/>
          <a:p>
            <a:r>
              <a:rPr lang="en-US"/>
              <a:t>An abstraction is </a:t>
            </a:r>
            <a:r>
              <a:rPr lang="en-US" i="1">
                <a:solidFill>
                  <a:srgbClr val="006600"/>
                </a:solidFill>
              </a:rPr>
              <a:t>path-reductive</a:t>
            </a:r>
            <a:r>
              <a:rPr lang="en-US"/>
              <a:t> if, whenever it fails to prove program C, it also fails to prove some (finite) path of program C.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933575" y="2819400"/>
            <a:ext cx="49244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Example,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H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(L) is path-reductive if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L is finite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   L closed under disjunction/conjunction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228600" y="4724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Path reductiveness allows refinement by proof of paths.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In place of “path”, we could use other program fragments, including restricted paths (with extra guards), paths with loops, procedure calls...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We will focus on paths for simplicity. </a:t>
            </a:r>
          </a:p>
        </p:txBody>
      </p:sp>
    </p:spTree>
    <p:extLst>
      <p:ext uri="{BB962C8B-B14F-4D97-AF65-F5344CB8AC3E}">
        <p14:creationId xmlns:p14="http://schemas.microsoft.com/office/powerpoint/2010/main" val="33959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nimBg="1"/>
      <p:bldP spid="43008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236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while(*)</a:t>
            </a:r>
          </a:p>
          <a:p>
            <a:r>
              <a:rPr lang="en-US" sz="1800">
                <a:effectLst/>
                <a:latin typeface="Courier New" pitchFamily="49" charset="0"/>
              </a:rPr>
              <a:t>  x++; y++;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while(x != 0)</a:t>
            </a:r>
          </a:p>
          <a:p>
            <a:r>
              <a:rPr lang="en-US" sz="1800">
                <a:effectLst/>
                <a:latin typeface="Courier New" pitchFamily="49" charset="0"/>
              </a:rPr>
              <a:t>  x--; y--;</a:t>
            </a:r>
          </a:p>
          <a:p>
            <a:r>
              <a:rPr lang="en-US" sz="1800">
                <a:effectLst/>
                <a:latin typeface="Courier New" pitchFamily="49" charset="0"/>
              </a:rPr>
              <a:t>assert (y == 0);</a:t>
            </a:r>
          </a:p>
        </p:txBody>
      </p:sp>
      <p:grpSp>
        <p:nvGrpSpPr>
          <p:cNvPr id="434210" name="Group 34"/>
          <p:cNvGrpSpPr>
            <a:grpSpLocks/>
          </p:cNvGrpSpPr>
          <p:nvPr/>
        </p:nvGrpSpPr>
        <p:grpSpPr bwMode="auto">
          <a:xfrm>
            <a:off x="4953000" y="1295400"/>
            <a:ext cx="3048000" cy="2895600"/>
            <a:chOff x="3120" y="816"/>
            <a:chExt cx="1920" cy="1824"/>
          </a:xfrm>
        </p:grpSpPr>
        <p:sp>
          <p:nvSpPr>
            <p:cNvPr id="434188" name="Oval 12"/>
            <p:cNvSpPr>
              <a:spLocks noChangeArrowheads="1"/>
            </p:cNvSpPr>
            <p:nvPr/>
          </p:nvSpPr>
          <p:spPr bwMode="auto">
            <a:xfrm rot="5400000">
              <a:off x="3168" y="14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89" name="Line 13"/>
            <p:cNvSpPr>
              <a:spLocks noChangeShapeType="1"/>
            </p:cNvSpPr>
            <p:nvPr/>
          </p:nvSpPr>
          <p:spPr bwMode="auto">
            <a:xfrm rot="5400000">
              <a:off x="3024" y="12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0" name="Line 14"/>
            <p:cNvSpPr>
              <a:spLocks noChangeShapeType="1"/>
            </p:cNvSpPr>
            <p:nvPr/>
          </p:nvSpPr>
          <p:spPr bwMode="auto">
            <a:xfrm rot="5400000">
              <a:off x="3000" y="22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1" name="Oval 15"/>
            <p:cNvSpPr>
              <a:spLocks noChangeArrowheads="1"/>
            </p:cNvSpPr>
            <p:nvPr/>
          </p:nvSpPr>
          <p:spPr bwMode="auto">
            <a:xfrm rot="5400000">
              <a:off x="3168" y="249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3" name="Oval 17"/>
            <p:cNvSpPr>
              <a:spLocks noChangeArrowheads="1"/>
            </p:cNvSpPr>
            <p:nvPr/>
          </p:nvSpPr>
          <p:spPr bwMode="auto">
            <a:xfrm rot="5400000">
              <a:off x="3120" y="2448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4" name="Freeform 18"/>
            <p:cNvSpPr>
              <a:spLocks/>
            </p:cNvSpPr>
            <p:nvPr/>
          </p:nvSpPr>
          <p:spPr bwMode="auto">
            <a:xfrm rot="5400000">
              <a:off x="3237" y="1318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4197" name="Oval 21"/>
            <p:cNvSpPr>
              <a:spLocks noChangeArrowheads="1"/>
            </p:cNvSpPr>
            <p:nvPr/>
          </p:nvSpPr>
          <p:spPr bwMode="auto">
            <a:xfrm rot="5400000">
              <a:off x="3168" y="9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8" name="Line 22"/>
            <p:cNvSpPr>
              <a:spLocks noChangeShapeType="1"/>
            </p:cNvSpPr>
            <p:nvPr/>
          </p:nvSpPr>
          <p:spPr bwMode="auto">
            <a:xfrm rot="5400000">
              <a:off x="3144" y="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199" name="Text Box 23"/>
            <p:cNvSpPr txBox="1">
              <a:spLocks noChangeArrowheads="1"/>
            </p:cNvSpPr>
            <p:nvPr/>
          </p:nvSpPr>
          <p:spPr bwMode="auto">
            <a:xfrm>
              <a:off x="3340" y="1031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x:=0;y:=0</a:t>
              </a:r>
            </a:p>
          </p:txBody>
        </p:sp>
        <p:sp>
          <p:nvSpPr>
            <p:cNvPr id="434200" name="Text Box 24"/>
            <p:cNvSpPr txBox="1">
              <a:spLocks noChangeArrowheads="1"/>
            </p:cNvSpPr>
            <p:nvPr/>
          </p:nvSpPr>
          <p:spPr bwMode="auto">
            <a:xfrm>
              <a:off x="3641" y="1367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x:=x+1; y:=y+1</a:t>
              </a:r>
            </a:p>
          </p:txBody>
        </p:sp>
        <p:sp>
          <p:nvSpPr>
            <p:cNvPr id="434201" name="Oval 25"/>
            <p:cNvSpPr>
              <a:spLocks noChangeArrowheads="1"/>
            </p:cNvSpPr>
            <p:nvPr/>
          </p:nvSpPr>
          <p:spPr bwMode="auto">
            <a:xfrm rot="5400000">
              <a:off x="3168" y="19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202" name="Line 26"/>
            <p:cNvSpPr>
              <a:spLocks noChangeShapeType="1"/>
            </p:cNvSpPr>
            <p:nvPr/>
          </p:nvSpPr>
          <p:spPr bwMode="auto">
            <a:xfrm rot="5400000">
              <a:off x="3024" y="172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4203" name="Freeform 27"/>
            <p:cNvSpPr>
              <a:spLocks/>
            </p:cNvSpPr>
            <p:nvPr/>
          </p:nvSpPr>
          <p:spPr bwMode="auto">
            <a:xfrm rot="5400000">
              <a:off x="3237" y="1790"/>
              <a:ext cx="397" cy="344"/>
            </a:xfrm>
            <a:custGeom>
              <a:avLst/>
              <a:gdLst>
                <a:gd name="T0" fmla="*/ 245 w 397"/>
                <a:gd name="T1" fmla="*/ 344 h 344"/>
                <a:gd name="T2" fmla="*/ 389 w 397"/>
                <a:gd name="T3" fmla="*/ 152 h 344"/>
                <a:gd name="T4" fmla="*/ 197 w 397"/>
                <a:gd name="T5" fmla="*/ 8 h 344"/>
                <a:gd name="T6" fmla="*/ 8 w 397"/>
                <a:gd name="T7" fmla="*/ 160 h 344"/>
                <a:gd name="T8" fmla="*/ 149 w 397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44">
                  <a:moveTo>
                    <a:pt x="245" y="344"/>
                  </a:moveTo>
                  <a:cubicBezTo>
                    <a:pt x="245" y="344"/>
                    <a:pt x="397" y="208"/>
                    <a:pt x="389" y="152"/>
                  </a:cubicBezTo>
                  <a:cubicBezTo>
                    <a:pt x="381" y="96"/>
                    <a:pt x="261" y="0"/>
                    <a:pt x="197" y="8"/>
                  </a:cubicBezTo>
                  <a:cubicBezTo>
                    <a:pt x="133" y="16"/>
                    <a:pt x="16" y="104"/>
                    <a:pt x="8" y="160"/>
                  </a:cubicBezTo>
                  <a:cubicBezTo>
                    <a:pt x="0" y="216"/>
                    <a:pt x="120" y="306"/>
                    <a:pt x="149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4204" name="Text Box 28"/>
            <p:cNvSpPr txBox="1">
              <a:spLocks noChangeArrowheads="1"/>
            </p:cNvSpPr>
            <p:nvPr/>
          </p:nvSpPr>
          <p:spPr bwMode="auto">
            <a:xfrm>
              <a:off x="3621" y="1837"/>
              <a:ext cx="14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0]; x:=x-1; y:=y-1</a:t>
              </a:r>
            </a:p>
          </p:txBody>
        </p:sp>
        <p:sp>
          <p:nvSpPr>
            <p:cNvPr id="434205" name="Text Box 29"/>
            <p:cNvSpPr txBox="1">
              <a:spLocks noChangeArrowheads="1"/>
            </p:cNvSpPr>
            <p:nvPr/>
          </p:nvSpPr>
          <p:spPr bwMode="auto">
            <a:xfrm>
              <a:off x="3216" y="2160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[x=0]; [y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0]</a:t>
              </a:r>
            </a:p>
          </p:txBody>
        </p:sp>
      </p:grpSp>
      <p:sp>
        <p:nvSpPr>
          <p:cNvPr id="434207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1066800"/>
          </a:xfrm>
          <a:noFill/>
          <a:ln/>
        </p:spPr>
        <p:txBody>
          <a:bodyPr/>
          <a:lstStyle/>
          <a:p>
            <a:r>
              <a:rPr lang="en-US"/>
              <a:t>Try to prove with predicate abstraction, with predicates {x=0,y=0}</a:t>
            </a:r>
          </a:p>
          <a:p>
            <a:r>
              <a:rPr lang="en-US"/>
              <a:t>Predicate abstraction with P is Hoare logic over the Boolean combinations of P</a:t>
            </a:r>
          </a:p>
        </p:txBody>
      </p:sp>
      <p:pic>
        <p:nvPicPr>
          <p:cNvPr id="434209" name="Picture 3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27828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4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/>
      <p:bldP spid="43420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02" name="Group 2"/>
          <p:cNvGrpSpPr>
            <a:grpSpLocks/>
          </p:cNvGrpSpPr>
          <p:nvPr/>
        </p:nvGrpSpPr>
        <p:grpSpPr bwMode="auto">
          <a:xfrm>
            <a:off x="2438400" y="1219200"/>
            <a:ext cx="1981200" cy="4876800"/>
            <a:chOff x="1584" y="768"/>
            <a:chExt cx="1248" cy="3072"/>
          </a:xfrm>
        </p:grpSpPr>
        <p:sp>
          <p:nvSpPr>
            <p:cNvPr id="435203" name="Rectangle 3"/>
            <p:cNvSpPr>
              <a:spLocks noChangeArrowheads="1"/>
            </p:cNvSpPr>
            <p:nvPr/>
          </p:nvSpPr>
          <p:spPr bwMode="auto">
            <a:xfrm>
              <a:off x="1584" y="768"/>
              <a:ext cx="12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35204" name="Group 4"/>
            <p:cNvGrpSpPr>
              <a:grpSpLocks/>
            </p:cNvGrpSpPr>
            <p:nvPr/>
          </p:nvGrpSpPr>
          <p:grpSpPr bwMode="auto">
            <a:xfrm>
              <a:off x="1724" y="816"/>
              <a:ext cx="860" cy="2832"/>
              <a:chOff x="1712" y="816"/>
              <a:chExt cx="860" cy="2832"/>
            </a:xfrm>
          </p:grpSpPr>
          <p:sp>
            <p:nvSpPr>
              <p:cNvPr id="435205" name="Text Box 5"/>
              <p:cNvSpPr txBox="1">
                <a:spLocks noChangeArrowheads="1"/>
              </p:cNvSpPr>
              <p:nvPr/>
            </p:nvSpPr>
            <p:spPr bwMode="auto">
              <a:xfrm>
                <a:off x="1712" y="1197"/>
                <a:ext cx="86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{x=0 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cmsy10" pitchFamily="34" charset="0"/>
                  </a:rPr>
                  <a:t>Æ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 y=0}</a:t>
                </a:r>
              </a:p>
            </p:txBody>
          </p:sp>
          <p:sp>
            <p:nvSpPr>
              <p:cNvPr id="435206" name="Text Box 6"/>
              <p:cNvSpPr txBox="1">
                <a:spLocks noChangeArrowheads="1"/>
              </p:cNvSpPr>
              <p:nvPr/>
            </p:nvSpPr>
            <p:spPr bwMode="auto">
              <a:xfrm>
                <a:off x="1718" y="1490"/>
                <a:ext cx="85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{x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Symbol" pitchFamily="18" charset="2"/>
                    <a:sym typeface="Symbol" pitchFamily="18" charset="2"/>
                  </a:rPr>
                  <a:t>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0 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cmsy10" pitchFamily="34" charset="0"/>
                  </a:rPr>
                  <a:t>Æ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 y</a:t>
                </a:r>
                <a:r>
                  <a:rPr lang="en-US" sz="1800">
                    <a:solidFill>
                      <a:srgbClr val="990033"/>
                    </a:solidFill>
                    <a:effectLst/>
                    <a:latin typeface="Symbol" pitchFamily="18" charset="2"/>
                    <a:sym typeface="Symbol" pitchFamily="18" charset="2"/>
                  </a:rPr>
                  <a:t>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0}</a:t>
                </a:r>
              </a:p>
            </p:txBody>
          </p:sp>
          <p:sp>
            <p:nvSpPr>
              <p:cNvPr id="435207" name="Text Box 7"/>
              <p:cNvSpPr txBox="1">
                <a:spLocks noChangeArrowheads="1"/>
              </p:cNvSpPr>
              <p:nvPr/>
            </p:nvSpPr>
            <p:spPr bwMode="auto">
              <a:xfrm>
                <a:off x="1889" y="178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08" name="Text Box 8"/>
              <p:cNvSpPr txBox="1">
                <a:spLocks noChangeArrowheads="1"/>
              </p:cNvSpPr>
              <p:nvPr/>
            </p:nvSpPr>
            <p:spPr bwMode="auto">
              <a:xfrm>
                <a:off x="1888" y="2353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09" name="Text Box 9"/>
              <p:cNvSpPr txBox="1">
                <a:spLocks noChangeArrowheads="1"/>
              </p:cNvSpPr>
              <p:nvPr/>
            </p:nvSpPr>
            <p:spPr bwMode="auto">
              <a:xfrm>
                <a:off x="1888" y="2872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10" name="Text Box 10"/>
              <p:cNvSpPr txBox="1">
                <a:spLocks noChangeArrowheads="1"/>
              </p:cNvSpPr>
              <p:nvPr/>
            </p:nvSpPr>
            <p:spPr bwMode="auto">
              <a:xfrm>
                <a:off x="1888" y="3417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435211" name="Text Box 11"/>
              <p:cNvSpPr txBox="1">
                <a:spLocks noChangeArrowheads="1"/>
              </p:cNvSpPr>
              <p:nvPr/>
            </p:nvSpPr>
            <p:spPr bwMode="auto">
              <a:xfrm>
                <a:off x="1864" y="81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</p:grpSp>
      </p:grpSp>
      <p:grpSp>
        <p:nvGrpSpPr>
          <p:cNvPr id="435212" name="Group 12"/>
          <p:cNvGrpSpPr>
            <a:grpSpLocks/>
          </p:cNvGrpSpPr>
          <p:nvPr/>
        </p:nvGrpSpPr>
        <p:grpSpPr bwMode="auto">
          <a:xfrm>
            <a:off x="2895600" y="1295400"/>
            <a:ext cx="895350" cy="4495800"/>
            <a:chOff x="1860" y="816"/>
            <a:chExt cx="564" cy="2832"/>
          </a:xfrm>
        </p:grpSpPr>
        <p:sp>
          <p:nvSpPr>
            <p:cNvPr id="435213" name="Text Box 13"/>
            <p:cNvSpPr txBox="1">
              <a:spLocks noChangeArrowheads="1"/>
            </p:cNvSpPr>
            <p:nvPr/>
          </p:nvSpPr>
          <p:spPr bwMode="auto">
            <a:xfrm>
              <a:off x="1882" y="124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4" name="Text Box 14"/>
            <p:cNvSpPr txBox="1">
              <a:spLocks noChangeArrowheads="1"/>
            </p:cNvSpPr>
            <p:nvPr/>
          </p:nvSpPr>
          <p:spPr bwMode="auto">
            <a:xfrm>
              <a:off x="1882" y="1489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5" name="Text Box 15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6" name="Text Box 16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7" name="Text Box 17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18" name="Text Box 18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35219" name="Text Box 19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3522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Unprovable path</a:t>
            </a:r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1066800" y="1600200"/>
            <a:ext cx="1549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 == 0]</a:t>
            </a:r>
          </a:p>
          <a:p>
            <a:r>
              <a:rPr lang="en-US" sz="1800">
                <a:effectLst/>
                <a:latin typeface="Courier New" pitchFamily="49" charset="0"/>
              </a:rPr>
              <a:t>[y != 0]</a:t>
            </a:r>
          </a:p>
        </p:txBody>
      </p:sp>
      <p:sp>
        <p:nvSpPr>
          <p:cNvPr id="435227" name="Line 27"/>
          <p:cNvSpPr>
            <a:spLocks noChangeShapeType="1"/>
          </p:cNvSpPr>
          <p:nvPr/>
        </p:nvSpPr>
        <p:spPr bwMode="auto">
          <a:xfrm>
            <a:off x="2514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28" name="Oval 28"/>
          <p:cNvSpPr>
            <a:spLocks noChangeArrowheads="1"/>
          </p:cNvSpPr>
          <p:nvPr/>
        </p:nvSpPr>
        <p:spPr bwMode="auto">
          <a:xfrm>
            <a:off x="2438400" y="1447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29" name="Line 29"/>
          <p:cNvSpPr>
            <a:spLocks noChangeShapeType="1"/>
          </p:cNvSpPr>
          <p:nvPr/>
        </p:nvSpPr>
        <p:spPr bwMode="auto">
          <a:xfrm>
            <a:off x="25146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0" name="Oval 30"/>
          <p:cNvSpPr>
            <a:spLocks noChangeArrowheads="1"/>
          </p:cNvSpPr>
          <p:nvPr/>
        </p:nvSpPr>
        <p:spPr bwMode="auto">
          <a:xfrm>
            <a:off x="24384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1" name="Line 31"/>
          <p:cNvSpPr>
            <a:spLocks noChangeShapeType="1"/>
          </p:cNvSpPr>
          <p:nvPr/>
        </p:nvSpPr>
        <p:spPr bwMode="auto">
          <a:xfrm>
            <a:off x="2514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2" name="Oval 32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3" name="Line 33"/>
          <p:cNvSpPr>
            <a:spLocks noChangeShapeType="1"/>
          </p:cNvSpPr>
          <p:nvPr/>
        </p:nvSpPr>
        <p:spPr bwMode="auto">
          <a:xfrm>
            <a:off x="25146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4" name="Oval 34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5" name="Line 35"/>
          <p:cNvSpPr>
            <a:spLocks noChangeShapeType="1"/>
          </p:cNvSpPr>
          <p:nvPr/>
        </p:nvSpPr>
        <p:spPr bwMode="auto">
          <a:xfrm>
            <a:off x="2514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6" name="Oval 3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7" name="Line 37"/>
          <p:cNvSpPr>
            <a:spLocks noChangeShapeType="1"/>
          </p:cNvSpPr>
          <p:nvPr/>
        </p:nvSpPr>
        <p:spPr bwMode="auto">
          <a:xfrm>
            <a:off x="2514600" y="487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38" name="Oval 38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39" name="Oval 39"/>
          <p:cNvSpPr>
            <a:spLocks noChangeArrowheads="1"/>
          </p:cNvSpPr>
          <p:nvPr/>
        </p:nvSpPr>
        <p:spPr bwMode="auto">
          <a:xfrm>
            <a:off x="24384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40" name="Text Box 40"/>
          <p:cNvSpPr txBox="1">
            <a:spLocks noChangeArrowheads="1"/>
          </p:cNvSpPr>
          <p:nvPr/>
        </p:nvSpPr>
        <p:spPr bwMode="auto">
          <a:xfrm>
            <a:off x="4613275" y="1230313"/>
            <a:ext cx="3878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Cannot prove with PA({x=0,y=0})</a:t>
            </a:r>
          </a:p>
        </p:txBody>
      </p:sp>
      <p:sp>
        <p:nvSpPr>
          <p:cNvPr id="435241" name="Text Box 41"/>
          <p:cNvSpPr txBox="1">
            <a:spLocks noChangeArrowheads="1"/>
          </p:cNvSpPr>
          <p:nvPr/>
        </p:nvSpPr>
        <p:spPr bwMode="auto">
          <a:xfrm>
            <a:off x="4616450" y="1916113"/>
            <a:ext cx="264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Ask refiner to prove it!</a:t>
            </a:r>
          </a:p>
        </p:txBody>
      </p:sp>
      <p:sp>
        <p:nvSpPr>
          <p:cNvPr id="435243" name="Oval 43"/>
          <p:cNvSpPr>
            <a:spLocks noChangeArrowheads="1"/>
          </p:cNvSpPr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5244" name="Text Box 44"/>
          <p:cNvSpPr txBox="1">
            <a:spLocks noChangeArrowheads="1"/>
          </p:cNvSpPr>
          <p:nvPr/>
        </p:nvSpPr>
        <p:spPr bwMode="auto">
          <a:xfrm>
            <a:off x="4608513" y="2651125"/>
            <a:ext cx="4154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Augment P with new predicate x=y.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PA can replicate proof.</a:t>
            </a:r>
          </a:p>
        </p:txBody>
      </p:sp>
      <p:grpSp>
        <p:nvGrpSpPr>
          <p:cNvPr id="435245" name="Group 45"/>
          <p:cNvGrpSpPr>
            <a:grpSpLocks/>
          </p:cNvGrpSpPr>
          <p:nvPr/>
        </p:nvGrpSpPr>
        <p:grpSpPr bwMode="auto">
          <a:xfrm>
            <a:off x="2635250" y="1295400"/>
            <a:ext cx="1479550" cy="4495800"/>
            <a:chOff x="1676" y="816"/>
            <a:chExt cx="932" cy="2832"/>
          </a:xfrm>
        </p:grpSpPr>
        <p:sp>
          <p:nvSpPr>
            <p:cNvPr id="435246" name="Text Box 46"/>
            <p:cNvSpPr txBox="1">
              <a:spLocks noChangeArrowheads="1"/>
            </p:cNvSpPr>
            <p:nvPr/>
          </p:nvSpPr>
          <p:spPr bwMode="auto">
            <a:xfrm>
              <a:off x="1676" y="1248"/>
              <a:ext cx="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 </a:t>
              </a:r>
              <a:r>
                <a:rPr lang="en-US" sz="1800">
                  <a:solidFill>
                    <a:srgbClr val="990033"/>
                  </a:solidFill>
                  <a:effectLst/>
                  <a:latin typeface="cmsy10" pitchFamily="34" charset="0"/>
                </a:rPr>
                <a:t>Æ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 x=0}</a:t>
              </a:r>
            </a:p>
          </p:txBody>
        </p:sp>
        <p:sp>
          <p:nvSpPr>
            <p:cNvPr id="435247" name="Text Box 47"/>
            <p:cNvSpPr txBox="1">
              <a:spLocks noChangeArrowheads="1"/>
            </p:cNvSpPr>
            <p:nvPr/>
          </p:nvSpPr>
          <p:spPr bwMode="auto">
            <a:xfrm>
              <a:off x="1679" y="1490"/>
              <a:ext cx="9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 </a:t>
              </a:r>
              <a:r>
                <a:rPr lang="en-US" sz="1800">
                  <a:solidFill>
                    <a:srgbClr val="990033"/>
                  </a:solidFill>
                  <a:effectLst/>
                  <a:latin typeface="cmsy10" pitchFamily="34" charset="0"/>
                </a:rPr>
                <a:t>Æ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 x</a:t>
              </a:r>
              <a:r>
                <a:rPr lang="en-US" sz="1800">
                  <a:solidFill>
                    <a:srgbClr val="990033"/>
                  </a:solidFill>
                  <a:effectLst/>
                  <a:latin typeface="Symbol" pitchFamily="18" charset="2"/>
                  <a:sym typeface="Symbol" pitchFamily="18" charset="2"/>
                </a:rPr>
                <a:t>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0}</a:t>
              </a:r>
            </a:p>
          </p:txBody>
        </p:sp>
        <p:sp>
          <p:nvSpPr>
            <p:cNvPr id="435248" name="Text Box 48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49" name="Text Box 49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50" name="Text Box 50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35251" name="Text Box 51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35252" name="Text Box 52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35254" name="Text Box 54"/>
          <p:cNvSpPr txBox="1">
            <a:spLocks noChangeArrowheads="1"/>
          </p:cNvSpPr>
          <p:nvPr/>
        </p:nvSpPr>
        <p:spPr bwMode="auto">
          <a:xfrm>
            <a:off x="4724400" y="3810000"/>
            <a:ext cx="378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Abstraction refinement: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Path unprovable to abstraction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Refiner proves</a:t>
            </a:r>
          </a:p>
          <a:p>
            <a:pP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Abstraction replicates proof</a:t>
            </a:r>
          </a:p>
        </p:txBody>
      </p:sp>
    </p:spTree>
    <p:extLst>
      <p:ext uri="{BB962C8B-B14F-4D97-AF65-F5344CB8AC3E}">
        <p14:creationId xmlns:p14="http://schemas.microsoft.com/office/powerpoint/2010/main" val="26713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40" grpId="0"/>
      <p:bldP spid="435241" grpId="0"/>
      <p:bldP spid="435244" grpId="0"/>
      <p:bldP spid="43525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reductiveness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 reductive abstractions can be characterized by the path proofs they can replicate</a:t>
            </a:r>
          </a:p>
          <a:p>
            <a:pPr lvl="1"/>
            <a:r>
              <a:rPr lang="en-US"/>
              <a:t>Predicate abstraction over P replicates all the path proofs over Boolean combinations of P.</a:t>
            </a:r>
          </a:p>
          <a:p>
            <a:pPr lvl="1"/>
            <a:r>
              <a:rPr lang="en-US"/>
              <a:t>The Boolean program abstraction replicates all the path proofs over the </a:t>
            </a:r>
            <a:r>
              <a:rPr lang="en-US" i="1"/>
              <a:t>cubes</a:t>
            </a:r>
            <a:r>
              <a:rPr lang="en-US"/>
              <a:t> of P. </a:t>
            </a:r>
          </a:p>
          <a:p>
            <a:r>
              <a:rPr lang="en-US"/>
              <a:t>For these cases, it is easy to find an augmentation that replicates a proof (if the proof is QF).</a:t>
            </a:r>
          </a:p>
          <a:p>
            <a:r>
              <a:rPr lang="en-US"/>
              <a:t>In general, finding the least augmentation might be hard...</a:t>
            </a:r>
          </a:p>
          <a:p>
            <a:endParaRPr lang="en-US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200400" y="5257800"/>
            <a:ext cx="484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where do the path proofs come from?</a:t>
            </a:r>
          </a:p>
        </p:txBody>
      </p:sp>
    </p:spTree>
    <p:extLst>
      <p:ext uri="{BB962C8B-B14F-4D97-AF65-F5344CB8AC3E}">
        <p14:creationId xmlns:p14="http://schemas.microsoft.com/office/powerpoint/2010/main" val="40575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  <p:bldP spid="4362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7254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8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Lemma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419600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en-US">
              <a:latin typeface="Symbol" pitchFamily="18" charset="2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/>
              <a:t>If A </a:t>
            </a:r>
            <a:r>
              <a:rPr lang="en-US" b="1">
                <a:latin typeface="Symbol" pitchFamily="18" charset="2"/>
              </a:rPr>
              <a:t>Ù</a:t>
            </a:r>
            <a:r>
              <a:rPr lang="en-US"/>
              <a:t> B = false, there exists an </a:t>
            </a:r>
            <a:r>
              <a:rPr lang="en-US" i="1"/>
              <a:t>interpolant</a:t>
            </a:r>
            <a:r>
              <a:rPr lang="en-US"/>
              <a:t> A' for (A,B) such that:</a:t>
            </a:r>
          </a:p>
          <a:p>
            <a:pPr lvl="1" algn="ctr">
              <a:lnSpc>
                <a:spcPct val="160000"/>
              </a:lnSpc>
              <a:buFontTx/>
              <a:buNone/>
            </a:pPr>
            <a:r>
              <a:rPr lang="en-US"/>
              <a:t>A </a:t>
            </a:r>
            <a:r>
              <a:rPr lang="en-US">
                <a:latin typeface="Symbol" pitchFamily="18" charset="2"/>
              </a:rPr>
              <a:t>Þ </a:t>
            </a:r>
            <a:r>
              <a:rPr lang="en-US"/>
              <a:t>A'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/>
              <a:t>A' </a:t>
            </a:r>
            <a:r>
              <a:rPr lang="en-US">
                <a:latin typeface="cmsy10" pitchFamily="34" charset="0"/>
              </a:rPr>
              <a:t>^</a:t>
            </a:r>
            <a:r>
              <a:rPr lang="en-US"/>
              <a:t> B = false</a:t>
            </a:r>
            <a:endParaRPr lang="en-US" sz="2000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/>
              <a:t>	A'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L</a:t>
            </a:r>
            <a:r>
              <a:rPr lang="en-US"/>
              <a:t>(A) </a:t>
            </a:r>
            <a:r>
              <a:rPr lang="en-US">
                <a:latin typeface="cmsy10" pitchFamily="34" charset="0"/>
              </a:rPr>
              <a:t>\ L</a:t>
            </a:r>
            <a:r>
              <a:rPr lang="en-US"/>
              <a:t>(B)</a:t>
            </a:r>
          </a:p>
          <a:p>
            <a:pPr>
              <a:lnSpc>
                <a:spcPct val="90000"/>
              </a:lnSpc>
            </a:pPr>
            <a:r>
              <a:rPr lang="en-US"/>
              <a:t>Example: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= p </a:t>
            </a:r>
            <a:r>
              <a:rPr lang="en-US" sz="2000" b="1">
                <a:latin typeface="Symbol" pitchFamily="18" charset="2"/>
              </a:rPr>
              <a:t>Ù</a:t>
            </a:r>
            <a:r>
              <a:rPr lang="en-US" sz="2000"/>
              <a:t> q,   B = </a:t>
            </a:r>
            <a:r>
              <a:rPr lang="en-US" sz="2000" b="1">
                <a:latin typeface="Symbol" pitchFamily="18" charset="2"/>
              </a:rPr>
              <a:t>Ø</a:t>
            </a:r>
            <a:r>
              <a:rPr lang="en-US" sz="2000"/>
              <a:t>q </a:t>
            </a:r>
            <a:r>
              <a:rPr lang="en-US" sz="2000" b="1">
                <a:latin typeface="Symbol" pitchFamily="18" charset="2"/>
              </a:rPr>
              <a:t>Ù</a:t>
            </a:r>
            <a:r>
              <a:rPr lang="en-US" sz="2000"/>
              <a:t> r,    A' = q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7289800" y="3810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effectLst/>
              </a:rPr>
              <a:t>[Craig,57]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1516063" y="4572000"/>
            <a:ext cx="6180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 many logics, an interpolant can be derived in linear</a:t>
            </a:r>
          </a:p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time from a refutaion proofs of A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^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178290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  <p:bldP spid="39526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Interpolants as Floyd-Hoare proofs</a:t>
            </a:r>
          </a:p>
        </p:txBody>
      </p:sp>
      <p:grpSp>
        <p:nvGrpSpPr>
          <p:cNvPr id="397315" name="Group 3"/>
          <p:cNvGrpSpPr>
            <a:grpSpLocks/>
          </p:cNvGrpSpPr>
          <p:nvPr/>
        </p:nvGrpSpPr>
        <p:grpSpPr bwMode="auto">
          <a:xfrm>
            <a:off x="7467600" y="2590800"/>
            <a:ext cx="914400" cy="2362200"/>
            <a:chOff x="1680" y="2064"/>
            <a:chExt cx="576" cy="1488"/>
          </a:xfrm>
        </p:grpSpPr>
        <p:sp>
          <p:nvSpPr>
            <p:cNvPr id="397316" name="Rectangle 4"/>
            <p:cNvSpPr>
              <a:spLocks noChangeArrowheads="1"/>
            </p:cNvSpPr>
            <p:nvPr/>
          </p:nvSpPr>
          <p:spPr bwMode="auto">
            <a:xfrm>
              <a:off x="1680" y="2064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17" name="Rectangle 5"/>
            <p:cNvSpPr>
              <a:spLocks noChangeArrowheads="1"/>
            </p:cNvSpPr>
            <p:nvPr/>
          </p:nvSpPr>
          <p:spPr bwMode="auto">
            <a:xfrm>
              <a:off x="1680" y="2496"/>
              <a:ext cx="5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18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52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7319" name="Group 7"/>
          <p:cNvGrpSpPr>
            <a:grpSpLocks/>
          </p:cNvGrpSpPr>
          <p:nvPr/>
        </p:nvGrpSpPr>
        <p:grpSpPr bwMode="auto">
          <a:xfrm>
            <a:off x="2562225" y="1143000"/>
            <a:ext cx="776288" cy="2895600"/>
            <a:chOff x="1614" y="720"/>
            <a:chExt cx="489" cy="1824"/>
          </a:xfrm>
        </p:grpSpPr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1614" y="2313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False</a:t>
              </a:r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1652" y="1248"/>
              <a:ext cx="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x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=y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0</a:t>
              </a:r>
            </a:p>
          </p:txBody>
        </p:sp>
        <p:sp>
          <p:nvSpPr>
            <p:cNvPr id="397322" name="Text Box 10"/>
            <p:cNvSpPr txBox="1">
              <a:spLocks noChangeArrowheads="1"/>
            </p:cNvSpPr>
            <p:nvPr/>
          </p:nvSpPr>
          <p:spPr bwMode="auto">
            <a:xfrm>
              <a:off x="1662" y="7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True</a:t>
              </a:r>
            </a:p>
          </p:txBody>
        </p:sp>
        <p:sp>
          <p:nvSpPr>
            <p:cNvPr id="397323" name="Text Box 11"/>
            <p:cNvSpPr txBox="1">
              <a:spLocks noChangeArrowheads="1"/>
            </p:cNvSpPr>
            <p:nvPr/>
          </p:nvSpPr>
          <p:spPr bwMode="auto">
            <a:xfrm>
              <a:off x="1630" y="1778"/>
              <a:ext cx="4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y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  <a:r>
                <a:rPr lang="en-US" sz="1800">
                  <a:solidFill>
                    <a:srgbClr val="990033"/>
                  </a:solidFill>
                  <a:effectLst/>
                </a:rPr>
                <a:t>&gt;x</a:t>
              </a:r>
              <a:r>
                <a:rPr lang="en-US" sz="1800" baseline="-25000">
                  <a:solidFill>
                    <a:srgbClr val="990033"/>
                  </a:solidFill>
                  <a:effectLst/>
                </a:rPr>
                <a:t>1</a:t>
              </a:r>
            </a:p>
          </p:txBody>
        </p:sp>
      </p:grpSp>
      <p:grpSp>
        <p:nvGrpSpPr>
          <p:cNvPr id="397324" name="Group 12"/>
          <p:cNvGrpSpPr>
            <a:grpSpLocks/>
          </p:cNvGrpSpPr>
          <p:nvPr/>
        </p:nvGrpSpPr>
        <p:grpSpPr bwMode="auto">
          <a:xfrm>
            <a:off x="2797175" y="1560513"/>
            <a:ext cx="5287963" cy="2146300"/>
            <a:chOff x="1762" y="983"/>
            <a:chExt cx="3331" cy="1352"/>
          </a:xfrm>
        </p:grpSpPr>
        <p:grpSp>
          <p:nvGrpSpPr>
            <p:cNvPr id="397325" name="Group 13"/>
            <p:cNvGrpSpPr>
              <a:grpSpLocks/>
            </p:cNvGrpSpPr>
            <p:nvPr/>
          </p:nvGrpSpPr>
          <p:grpSpPr bwMode="auto">
            <a:xfrm>
              <a:off x="1762" y="993"/>
              <a:ext cx="244" cy="1342"/>
              <a:chOff x="1762" y="993"/>
              <a:chExt cx="244" cy="1342"/>
            </a:xfrm>
          </p:grpSpPr>
          <p:sp>
            <p:nvSpPr>
              <p:cNvPr id="397326" name="Text Box 14"/>
              <p:cNvSpPr txBox="1">
                <a:spLocks noChangeArrowheads="1"/>
              </p:cNvSpPr>
              <p:nvPr/>
            </p:nvSpPr>
            <p:spPr bwMode="auto">
              <a:xfrm rot="5400000">
                <a:off x="1761" y="1007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  <p:sp>
            <p:nvSpPr>
              <p:cNvPr id="397327" name="Text Box 15"/>
              <p:cNvSpPr txBox="1">
                <a:spLocks noChangeArrowheads="1"/>
              </p:cNvSpPr>
              <p:nvPr/>
            </p:nvSpPr>
            <p:spPr bwMode="auto">
              <a:xfrm rot="5400000">
                <a:off x="1761" y="154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  <p:sp>
            <p:nvSpPr>
              <p:cNvPr id="39732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1748" y="2089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effectLst/>
                    <a:latin typeface="cmsy10" pitchFamily="34" charset="0"/>
                  </a:rPr>
                  <a:t>)</a:t>
                </a:r>
              </a:p>
            </p:txBody>
          </p:sp>
        </p:grpSp>
        <p:sp>
          <p:nvSpPr>
            <p:cNvPr id="397329" name="Text Box 17"/>
            <p:cNvSpPr txBox="1">
              <a:spLocks noChangeArrowheads="1"/>
            </p:cNvSpPr>
            <p:nvPr/>
          </p:nvSpPr>
          <p:spPr bwMode="auto">
            <a:xfrm>
              <a:off x="2928" y="983"/>
              <a:ext cx="2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1. Each formula implies the next</a:t>
              </a:r>
            </a:p>
          </p:txBody>
        </p:sp>
      </p:grp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4648200" y="2133600"/>
            <a:ext cx="3952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effectLst/>
              </a:rPr>
              <a:t>2. Each is over common symbols of prefix and suffix</a:t>
            </a: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auto">
          <a:xfrm>
            <a:off x="4648200" y="3048000"/>
            <a:ext cx="370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</a:rPr>
              <a:t>3. Begins with true, ends with false</a:t>
            </a:r>
          </a:p>
        </p:txBody>
      </p:sp>
      <p:grpSp>
        <p:nvGrpSpPr>
          <p:cNvPr id="397332" name="Group 20"/>
          <p:cNvGrpSpPr>
            <a:grpSpLocks/>
          </p:cNvGrpSpPr>
          <p:nvPr/>
        </p:nvGrpSpPr>
        <p:grpSpPr bwMode="auto">
          <a:xfrm>
            <a:off x="838200" y="4662488"/>
            <a:ext cx="7251700" cy="1952625"/>
            <a:chOff x="528" y="2937"/>
            <a:chExt cx="4568" cy="1230"/>
          </a:xfrm>
        </p:grpSpPr>
        <p:sp>
          <p:nvSpPr>
            <p:cNvPr id="397333" name="Text Box 21"/>
            <p:cNvSpPr txBox="1">
              <a:spLocks noChangeArrowheads="1"/>
            </p:cNvSpPr>
            <p:nvPr/>
          </p:nvSpPr>
          <p:spPr bwMode="auto">
            <a:xfrm>
              <a:off x="528" y="2937"/>
              <a:ext cx="1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33"/>
                  </a:solidFill>
                  <a:effectLst/>
                </a:rPr>
                <a:t>Proving in-line programs</a:t>
              </a:r>
            </a:p>
          </p:txBody>
        </p:sp>
        <p:sp>
          <p:nvSpPr>
            <p:cNvPr id="397334" name="Text Box 22"/>
            <p:cNvSpPr txBox="1">
              <a:spLocks noChangeArrowheads="1"/>
            </p:cNvSpPr>
            <p:nvPr/>
          </p:nvSpPr>
          <p:spPr bwMode="auto">
            <a:xfrm>
              <a:off x="576" y="3312"/>
              <a:ext cx="747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SSA</a:t>
              </a:r>
            </a:p>
            <a:p>
              <a:pPr algn="ctr"/>
              <a:r>
                <a:rPr lang="en-US" sz="1800">
                  <a:effectLst/>
                </a:rPr>
                <a:t>sequence</a:t>
              </a:r>
            </a:p>
          </p:txBody>
        </p:sp>
        <p:sp>
          <p:nvSpPr>
            <p:cNvPr id="397335" name="Line 23"/>
            <p:cNvSpPr>
              <a:spLocks noChangeShapeType="1"/>
            </p:cNvSpPr>
            <p:nvPr/>
          </p:nvSpPr>
          <p:spPr bwMode="auto">
            <a:xfrm>
              <a:off x="1344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7336" name="Text Box 24"/>
            <p:cNvSpPr txBox="1">
              <a:spLocks noChangeArrowheads="1"/>
            </p:cNvSpPr>
            <p:nvPr/>
          </p:nvSpPr>
          <p:spPr bwMode="auto">
            <a:xfrm>
              <a:off x="1662" y="3408"/>
              <a:ext cx="54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Prover</a:t>
              </a:r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2208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7338" name="Text Box 26"/>
            <p:cNvSpPr txBox="1">
              <a:spLocks noChangeArrowheads="1"/>
            </p:cNvSpPr>
            <p:nvPr/>
          </p:nvSpPr>
          <p:spPr bwMode="auto">
            <a:xfrm>
              <a:off x="3590" y="371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800">
                <a:effectLst/>
              </a:endParaRPr>
            </a:p>
          </p:txBody>
        </p:sp>
        <p:pic>
          <p:nvPicPr>
            <p:cNvPr id="397339" name="Picture 27" descr="grin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734" cy="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2788" y="3936"/>
              <a:ext cx="9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Interpolation</a:t>
              </a:r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4582" y="3312"/>
              <a:ext cx="51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Hoare</a:t>
              </a:r>
            </a:p>
            <a:p>
              <a:pPr algn="ctr"/>
              <a:r>
                <a:rPr lang="en-US" sz="1800">
                  <a:effectLst/>
                </a:rPr>
                <a:t>Proof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>
              <a:off x="3648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7343" name="Text Box 31"/>
            <p:cNvSpPr txBox="1">
              <a:spLocks noChangeArrowheads="1"/>
            </p:cNvSpPr>
            <p:nvPr/>
          </p:nvSpPr>
          <p:spPr bwMode="auto">
            <a:xfrm>
              <a:off x="2292" y="3264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006600"/>
                  </a:solidFill>
                  <a:effectLst/>
                </a:rPr>
                <a:t>proof</a:t>
              </a:r>
            </a:p>
          </p:txBody>
        </p:sp>
        <p:sp>
          <p:nvSpPr>
            <p:cNvPr id="397344" name="Text Box 32"/>
            <p:cNvSpPr txBox="1">
              <a:spLocks noChangeArrowheads="1"/>
            </p:cNvSpPr>
            <p:nvPr/>
          </p:nvSpPr>
          <p:spPr bwMode="auto">
            <a:xfrm>
              <a:off x="3920" y="329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800">
                <a:solidFill>
                  <a:srgbClr val="990033"/>
                </a:solidFill>
                <a:effectLst/>
              </a:endParaRPr>
            </a:p>
          </p:txBody>
        </p:sp>
      </p:grp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295400" y="1295400"/>
            <a:ext cx="1022350" cy="2667000"/>
            <a:chOff x="920" y="768"/>
            <a:chExt cx="644" cy="1680"/>
          </a:xfrm>
        </p:grpSpPr>
        <p:grpSp>
          <p:nvGrpSpPr>
            <p:cNvPr id="397346" name="Group 34"/>
            <p:cNvGrpSpPr>
              <a:grpSpLocks/>
            </p:cNvGrpSpPr>
            <p:nvPr/>
          </p:nvGrpSpPr>
          <p:grpSpPr bwMode="auto">
            <a:xfrm>
              <a:off x="920" y="864"/>
              <a:ext cx="644" cy="1584"/>
              <a:chOff x="920" y="864"/>
              <a:chExt cx="644" cy="1584"/>
            </a:xfrm>
          </p:grpSpPr>
          <p:sp>
            <p:nvSpPr>
              <p:cNvPr id="397347" name="Line 35"/>
              <p:cNvSpPr>
                <a:spLocks noChangeShapeType="1"/>
              </p:cNvSpPr>
              <p:nvPr/>
            </p:nvSpPr>
            <p:spPr bwMode="auto">
              <a:xfrm>
                <a:off x="1516" y="86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48" name="Oval 36"/>
              <p:cNvSpPr>
                <a:spLocks noChangeArrowheads="1"/>
              </p:cNvSpPr>
              <p:nvPr/>
            </p:nvSpPr>
            <p:spPr bwMode="auto">
              <a:xfrm>
                <a:off x="1468" y="12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49" name="Line 37"/>
              <p:cNvSpPr>
                <a:spLocks noChangeShapeType="1"/>
              </p:cNvSpPr>
              <p:nvPr/>
            </p:nvSpPr>
            <p:spPr bwMode="auto">
              <a:xfrm>
                <a:off x="1516" y="139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0" name="Oval 38"/>
              <p:cNvSpPr>
                <a:spLocks noChangeArrowheads="1"/>
              </p:cNvSpPr>
              <p:nvPr/>
            </p:nvSpPr>
            <p:spPr bwMode="auto">
              <a:xfrm>
                <a:off x="1468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1" name="Line 39"/>
              <p:cNvSpPr>
                <a:spLocks noChangeShapeType="1"/>
              </p:cNvSpPr>
              <p:nvPr/>
            </p:nvSpPr>
            <p:spPr bwMode="auto">
              <a:xfrm>
                <a:off x="1516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7352" name="Oval 40"/>
              <p:cNvSpPr>
                <a:spLocks noChangeArrowheads="1"/>
              </p:cNvSpPr>
              <p:nvPr/>
            </p:nvSpPr>
            <p:spPr bwMode="auto">
              <a:xfrm>
                <a:off x="1468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97353" name="Group 41"/>
              <p:cNvGrpSpPr>
                <a:grpSpLocks/>
              </p:cNvGrpSpPr>
              <p:nvPr/>
            </p:nvGrpSpPr>
            <p:grpSpPr bwMode="auto">
              <a:xfrm>
                <a:off x="920" y="912"/>
                <a:ext cx="424" cy="1298"/>
                <a:chOff x="920" y="912"/>
                <a:chExt cx="424" cy="1298"/>
              </a:xfrm>
            </p:grpSpPr>
            <p:sp>
              <p:nvSpPr>
                <p:cNvPr id="39735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960" y="912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x=y;</a:t>
                  </a:r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39735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48" y="1449"/>
                  <a:ext cx="3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y++;</a:t>
                  </a:r>
                </a:p>
              </p:txBody>
            </p:sp>
            <p:sp>
              <p:nvSpPr>
                <p:cNvPr id="39735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20" y="1979"/>
                  <a:ext cx="4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[x=y]</a:t>
                  </a:r>
                </a:p>
              </p:txBody>
            </p:sp>
          </p:grpSp>
        </p:grpSp>
        <p:sp>
          <p:nvSpPr>
            <p:cNvPr id="397357" name="Oval 45"/>
            <p:cNvSpPr>
              <a:spLocks noChangeArrowheads="1"/>
            </p:cNvSpPr>
            <p:nvPr/>
          </p:nvSpPr>
          <p:spPr bwMode="auto">
            <a:xfrm>
              <a:off x="1468" y="7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1219200" y="1524000"/>
            <a:ext cx="976313" cy="2057400"/>
            <a:chOff x="846" y="912"/>
            <a:chExt cx="615" cy="1296"/>
          </a:xfrm>
        </p:grpSpPr>
        <p:sp>
          <p:nvSpPr>
            <p:cNvPr id="397359" name="Text Box 47"/>
            <p:cNvSpPr txBox="1">
              <a:spLocks noChangeArrowheads="1"/>
            </p:cNvSpPr>
            <p:nvPr/>
          </p:nvSpPr>
          <p:spPr bwMode="auto">
            <a:xfrm>
              <a:off x="912" y="912"/>
              <a:ext cx="49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 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397360" name="Text Box 48"/>
            <p:cNvSpPr txBox="1">
              <a:spLocks noChangeArrowheads="1"/>
            </p:cNvSpPr>
            <p:nvPr/>
          </p:nvSpPr>
          <p:spPr bwMode="auto">
            <a:xfrm>
              <a:off x="846" y="1449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397361" name="Text Box 49"/>
            <p:cNvSpPr txBox="1">
              <a:spLocks noChangeArrowheads="1"/>
            </p:cNvSpPr>
            <p:nvPr/>
          </p:nvSpPr>
          <p:spPr bwMode="auto">
            <a:xfrm>
              <a:off x="925" y="1977"/>
              <a:ext cx="44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Symbol" pitchFamily="18" charset="2"/>
                </a:rPr>
                <a:t>=</a:t>
              </a:r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1152525" y="1143000"/>
            <a:ext cx="2352675" cy="2895600"/>
            <a:chOff x="726" y="720"/>
            <a:chExt cx="1482" cy="1824"/>
          </a:xfrm>
        </p:grpSpPr>
        <p:grpSp>
          <p:nvGrpSpPr>
            <p:cNvPr id="397363" name="Group 51"/>
            <p:cNvGrpSpPr>
              <a:grpSpLocks/>
            </p:cNvGrpSpPr>
            <p:nvPr/>
          </p:nvGrpSpPr>
          <p:grpSpPr bwMode="auto">
            <a:xfrm>
              <a:off x="1632" y="720"/>
              <a:ext cx="576" cy="1824"/>
              <a:chOff x="1614" y="720"/>
              <a:chExt cx="576" cy="1824"/>
            </a:xfrm>
          </p:grpSpPr>
          <p:sp>
            <p:nvSpPr>
              <p:cNvPr id="397364" name="Text Box 52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{False}</a:t>
                </a:r>
              </a:p>
            </p:txBody>
          </p:sp>
          <p:sp>
            <p:nvSpPr>
              <p:cNvPr id="397365" name="Text Box 53"/>
              <p:cNvSpPr txBox="1">
                <a:spLocks noChangeArrowheads="1"/>
              </p:cNvSpPr>
              <p:nvPr/>
            </p:nvSpPr>
            <p:spPr bwMode="auto">
              <a:xfrm>
                <a:off x="1652" y="1248"/>
                <a:ext cx="52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  {x=y}</a:t>
                </a:r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  <p:sp>
            <p:nvSpPr>
              <p:cNvPr id="397366" name="Text Box 54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  <p:sp>
            <p:nvSpPr>
              <p:cNvPr id="397367" name="Text Box 55"/>
              <p:cNvSpPr txBox="1">
                <a:spLocks noChangeArrowheads="1"/>
              </p:cNvSpPr>
              <p:nvPr/>
            </p:nvSpPr>
            <p:spPr bwMode="auto">
              <a:xfrm>
                <a:off x="1630" y="1778"/>
                <a:ext cx="560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   {y&gt;x}</a:t>
                </a:r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</p:grpSp>
        <p:grpSp>
          <p:nvGrpSpPr>
            <p:cNvPr id="397368" name="Group 56"/>
            <p:cNvGrpSpPr>
              <a:grpSpLocks/>
            </p:cNvGrpSpPr>
            <p:nvPr/>
          </p:nvGrpSpPr>
          <p:grpSpPr bwMode="auto">
            <a:xfrm>
              <a:off x="726" y="960"/>
              <a:ext cx="604" cy="1298"/>
              <a:chOff x="852" y="912"/>
              <a:chExt cx="604" cy="1298"/>
            </a:xfrm>
          </p:grpSpPr>
          <p:sp>
            <p:nvSpPr>
              <p:cNvPr id="397369" name="Text Box 57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544" cy="3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  = y  </a:t>
                </a:r>
              </a:p>
              <a:p>
                <a:endParaRPr lang="en-US" sz="1800" baseline="-25000">
                  <a:effectLst/>
                </a:endParaRPr>
              </a:p>
            </p:txBody>
          </p:sp>
          <p:sp>
            <p:nvSpPr>
              <p:cNvPr id="397370" name="Text Box 58"/>
              <p:cNvSpPr txBox="1">
                <a:spLocks noChangeArrowheads="1"/>
              </p:cNvSpPr>
              <p:nvPr/>
            </p:nvSpPr>
            <p:spPr bwMode="auto">
              <a:xfrm>
                <a:off x="855" y="1449"/>
                <a:ext cx="5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   y++   </a:t>
                </a:r>
              </a:p>
            </p:txBody>
          </p:sp>
          <p:sp>
            <p:nvSpPr>
              <p:cNvPr id="397371" name="Text Box 59"/>
              <p:cNvSpPr txBox="1">
                <a:spLocks noChangeArrowheads="1"/>
              </p:cNvSpPr>
              <p:nvPr/>
            </p:nvSpPr>
            <p:spPr bwMode="auto">
              <a:xfrm>
                <a:off x="852" y="1979"/>
                <a:ext cx="58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[x == y]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0" grpId="0" autoUpdateAnimBg="0"/>
      <p:bldP spid="39733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proofs and interpolants</a:t>
            </a:r>
          </a:p>
        </p:txBody>
      </p: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398" name="Oval 38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00" name="Oval 40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40" name="Group 80"/>
          <p:cNvGrpSpPr>
            <a:grpSpLocks/>
          </p:cNvGrpSpPr>
          <p:nvPr/>
        </p:nvGrpSpPr>
        <p:grpSpPr bwMode="auto">
          <a:xfrm>
            <a:off x="2203450" y="1589088"/>
            <a:ext cx="1104900" cy="3352800"/>
            <a:chOff x="716" y="912"/>
            <a:chExt cx="696" cy="2112"/>
          </a:xfrm>
        </p:grpSpPr>
        <p:sp>
          <p:nvSpPr>
            <p:cNvPr id="399395" name="Line 35"/>
            <p:cNvSpPr>
              <a:spLocks noChangeShapeType="1"/>
            </p:cNvSpPr>
            <p:nvPr/>
          </p:nvSpPr>
          <p:spPr bwMode="auto">
            <a:xfrm>
              <a:off x="1412" y="9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397" name="Line 37"/>
            <p:cNvSpPr>
              <a:spLocks noChangeShapeType="1"/>
            </p:cNvSpPr>
            <p:nvPr/>
          </p:nvSpPr>
          <p:spPr bwMode="auto">
            <a:xfrm>
              <a:off x="1412" y="163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399" name="Line 39"/>
            <p:cNvSpPr>
              <a:spLocks noChangeShapeType="1"/>
            </p:cNvSpPr>
            <p:nvPr/>
          </p:nvSpPr>
          <p:spPr bwMode="auto">
            <a:xfrm>
              <a:off x="1412" y="259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02" name="Text Box 42"/>
            <p:cNvSpPr txBox="1">
              <a:spLocks noChangeArrowheads="1"/>
            </p:cNvSpPr>
            <p:nvPr/>
          </p:nvSpPr>
          <p:spPr bwMode="auto">
            <a:xfrm>
              <a:off x="856" y="96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x=y;</a:t>
              </a:r>
              <a:endParaRPr lang="en-US" sz="1800" baseline="-25000">
                <a:effectLst/>
              </a:endParaRPr>
            </a:p>
          </p:txBody>
        </p:sp>
        <p:sp>
          <p:nvSpPr>
            <p:cNvPr id="399403" name="Text Box 43"/>
            <p:cNvSpPr txBox="1">
              <a:spLocks noChangeArrowheads="1"/>
            </p:cNvSpPr>
            <p:nvPr/>
          </p:nvSpPr>
          <p:spPr bwMode="auto">
            <a:xfrm>
              <a:off x="844" y="163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y++;</a:t>
              </a:r>
            </a:p>
          </p:txBody>
        </p:sp>
        <p:sp>
          <p:nvSpPr>
            <p:cNvPr id="399404" name="Text Box 44"/>
            <p:cNvSpPr txBox="1">
              <a:spLocks noChangeArrowheads="1"/>
            </p:cNvSpPr>
            <p:nvPr/>
          </p:nvSpPr>
          <p:spPr bwMode="auto">
            <a:xfrm>
              <a:off x="716" y="2601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[y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x]</a:t>
              </a:r>
            </a:p>
          </p:txBody>
        </p:sp>
      </p:grpSp>
      <p:sp>
        <p:nvSpPr>
          <p:cNvPr id="399405" name="Oval 45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9441" name="Group 81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399407" name="Text Box 47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399408" name="Text Box 48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399409" name="Text Box 49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399445" name="Group 85"/>
          <p:cNvGrpSpPr>
            <a:grpSpLocks/>
          </p:cNvGrpSpPr>
          <p:nvPr/>
        </p:nvGrpSpPr>
        <p:grpSpPr bwMode="auto">
          <a:xfrm>
            <a:off x="4114800" y="1817688"/>
            <a:ext cx="2286000" cy="549275"/>
            <a:chOff x="1920" y="1056"/>
            <a:chExt cx="1440" cy="346"/>
          </a:xfrm>
        </p:grpSpPr>
        <p:sp>
          <p:nvSpPr>
            <p:cNvPr id="399421" name="Text Box 61"/>
            <p:cNvSpPr txBox="1">
              <a:spLocks noChangeArrowheads="1"/>
            </p:cNvSpPr>
            <p:nvPr/>
          </p:nvSpPr>
          <p:spPr bwMode="auto">
            <a:xfrm>
              <a:off x="2756" y="1152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0" name="Freeform 70"/>
            <p:cNvSpPr>
              <a:spLocks/>
            </p:cNvSpPr>
            <p:nvPr/>
          </p:nvSpPr>
          <p:spPr bwMode="auto">
            <a:xfrm>
              <a:off x="1920" y="1056"/>
              <a:ext cx="1104" cy="144"/>
            </a:xfrm>
            <a:custGeom>
              <a:avLst/>
              <a:gdLst>
                <a:gd name="T0" fmla="*/ 0 w 1776"/>
                <a:gd name="T1" fmla="*/ 0 h 144"/>
                <a:gd name="T2" fmla="*/ 1776 w 1776"/>
                <a:gd name="T3" fmla="*/ 0 h 144"/>
                <a:gd name="T4" fmla="*/ 1776 w 177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144">
                  <a:moveTo>
                    <a:pt x="0" y="0"/>
                  </a:moveTo>
                  <a:lnTo>
                    <a:pt x="1776" y="0"/>
                  </a:lnTo>
                  <a:lnTo>
                    <a:pt x="177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8" name="Group 88"/>
          <p:cNvGrpSpPr>
            <a:grpSpLocks/>
          </p:cNvGrpSpPr>
          <p:nvPr/>
        </p:nvGrpSpPr>
        <p:grpSpPr bwMode="auto">
          <a:xfrm>
            <a:off x="3781425" y="2427288"/>
            <a:ext cx="1247775" cy="1584325"/>
            <a:chOff x="1710" y="1440"/>
            <a:chExt cx="786" cy="998"/>
          </a:xfrm>
        </p:grpSpPr>
        <p:sp>
          <p:nvSpPr>
            <p:cNvPr id="399424" name="Text Box 64"/>
            <p:cNvSpPr txBox="1">
              <a:spLocks noChangeArrowheads="1"/>
            </p:cNvSpPr>
            <p:nvPr/>
          </p:nvSpPr>
          <p:spPr bwMode="auto">
            <a:xfrm>
              <a:off x="1710" y="2188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2" name="Line 72"/>
            <p:cNvSpPr>
              <a:spLocks noChangeShapeType="1"/>
            </p:cNvSpPr>
            <p:nvPr/>
          </p:nvSpPr>
          <p:spPr bwMode="auto">
            <a:xfrm>
              <a:off x="1824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33" name="Line 73"/>
            <p:cNvSpPr>
              <a:spLocks noChangeShapeType="1"/>
            </p:cNvSpPr>
            <p:nvPr/>
          </p:nvSpPr>
          <p:spPr bwMode="auto">
            <a:xfrm>
              <a:off x="216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9" name="Group 89"/>
          <p:cNvGrpSpPr>
            <a:grpSpLocks/>
          </p:cNvGrpSpPr>
          <p:nvPr/>
        </p:nvGrpSpPr>
        <p:grpSpPr bwMode="auto">
          <a:xfrm>
            <a:off x="5457825" y="2427288"/>
            <a:ext cx="1247775" cy="1600200"/>
            <a:chOff x="2766" y="1440"/>
            <a:chExt cx="786" cy="1008"/>
          </a:xfrm>
        </p:grpSpPr>
        <p:sp>
          <p:nvSpPr>
            <p:cNvPr id="399425" name="Text Box 65"/>
            <p:cNvSpPr txBox="1">
              <a:spLocks noChangeArrowheads="1"/>
            </p:cNvSpPr>
            <p:nvPr/>
          </p:nvSpPr>
          <p:spPr bwMode="auto">
            <a:xfrm>
              <a:off x="2766" y="2198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</a:p>
          </p:txBody>
        </p:sp>
        <p:sp>
          <p:nvSpPr>
            <p:cNvPr id="399434" name="Line 74"/>
            <p:cNvSpPr>
              <a:spLocks noChangeShapeType="1"/>
            </p:cNvSpPr>
            <p:nvPr/>
          </p:nvSpPr>
          <p:spPr bwMode="auto">
            <a:xfrm>
              <a:off x="2880" y="144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35" name="Line 75"/>
            <p:cNvSpPr>
              <a:spLocks noChangeShapeType="1"/>
            </p:cNvSpPr>
            <p:nvPr/>
          </p:nvSpPr>
          <p:spPr bwMode="auto">
            <a:xfrm>
              <a:off x="3216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419600" y="2884488"/>
            <a:ext cx="2514600" cy="533400"/>
            <a:chOff x="2112" y="1728"/>
            <a:chExt cx="1584" cy="336"/>
          </a:xfrm>
        </p:grpSpPr>
        <p:sp>
          <p:nvSpPr>
            <p:cNvPr id="399423" name="Text Box 63"/>
            <p:cNvSpPr txBox="1">
              <a:spLocks noChangeArrowheads="1"/>
            </p:cNvSpPr>
            <p:nvPr/>
          </p:nvSpPr>
          <p:spPr bwMode="auto">
            <a:xfrm>
              <a:off x="2910" y="181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</a:p>
          </p:txBody>
        </p:sp>
        <p:sp>
          <p:nvSpPr>
            <p:cNvPr id="399436" name="Freeform 76"/>
            <p:cNvSpPr>
              <a:spLocks/>
            </p:cNvSpPr>
            <p:nvPr/>
          </p:nvSpPr>
          <p:spPr bwMode="auto">
            <a:xfrm>
              <a:off x="2112" y="1728"/>
              <a:ext cx="1104" cy="144"/>
            </a:xfrm>
            <a:custGeom>
              <a:avLst/>
              <a:gdLst>
                <a:gd name="T0" fmla="*/ 0 w 1776"/>
                <a:gd name="T1" fmla="*/ 0 h 144"/>
                <a:gd name="T2" fmla="*/ 1776 w 1776"/>
                <a:gd name="T3" fmla="*/ 0 h 144"/>
                <a:gd name="T4" fmla="*/ 1776 w 177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" h="144">
                  <a:moveTo>
                    <a:pt x="0" y="0"/>
                  </a:moveTo>
                  <a:lnTo>
                    <a:pt x="1776" y="0"/>
                  </a:lnTo>
                  <a:lnTo>
                    <a:pt x="1776" y="144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50" name="Group 90"/>
          <p:cNvGrpSpPr>
            <a:grpSpLocks/>
          </p:cNvGrpSpPr>
          <p:nvPr/>
        </p:nvGrpSpPr>
        <p:grpSpPr bwMode="auto">
          <a:xfrm>
            <a:off x="3048000" y="3951288"/>
            <a:ext cx="1828800" cy="1214437"/>
            <a:chOff x="1248" y="2400"/>
            <a:chExt cx="1152" cy="765"/>
          </a:xfrm>
        </p:grpSpPr>
        <p:sp>
          <p:nvSpPr>
            <p:cNvPr id="399426" name="Text Box 66"/>
            <p:cNvSpPr txBox="1">
              <a:spLocks noChangeArrowheads="1"/>
            </p:cNvSpPr>
            <p:nvPr/>
          </p:nvSpPr>
          <p:spPr bwMode="auto">
            <a:xfrm>
              <a:off x="1813" y="2592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399427" name="Text Box 67"/>
            <p:cNvSpPr txBox="1">
              <a:spLocks noChangeArrowheads="1"/>
            </p:cNvSpPr>
            <p:nvPr/>
          </p:nvSpPr>
          <p:spPr bwMode="auto">
            <a:xfrm>
              <a:off x="1776" y="2915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399438" name="Line 78"/>
            <p:cNvSpPr>
              <a:spLocks noChangeShapeType="1"/>
            </p:cNvSpPr>
            <p:nvPr/>
          </p:nvSpPr>
          <p:spPr bwMode="auto">
            <a:xfrm>
              <a:off x="1248" y="273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39" name="Line 79"/>
            <p:cNvSpPr>
              <a:spLocks noChangeShapeType="1"/>
            </p:cNvSpPr>
            <p:nvPr/>
          </p:nvSpPr>
          <p:spPr bwMode="auto">
            <a:xfrm>
              <a:off x="201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4" name="Group 84"/>
          <p:cNvGrpSpPr>
            <a:grpSpLocks/>
          </p:cNvGrpSpPr>
          <p:nvPr/>
        </p:nvGrpSpPr>
        <p:grpSpPr bwMode="auto">
          <a:xfrm>
            <a:off x="3124200" y="1817688"/>
            <a:ext cx="1568450" cy="549275"/>
            <a:chOff x="1296" y="1056"/>
            <a:chExt cx="988" cy="346"/>
          </a:xfrm>
        </p:grpSpPr>
        <p:sp>
          <p:nvSpPr>
            <p:cNvPr id="399420" name="Text Box 60"/>
            <p:cNvSpPr txBox="1">
              <a:spLocks noChangeArrowheads="1"/>
            </p:cNvSpPr>
            <p:nvPr/>
          </p:nvSpPr>
          <p:spPr bwMode="auto">
            <a:xfrm>
              <a:off x="1680" y="1152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399431" name="Line 71"/>
            <p:cNvSpPr>
              <a:spLocks noChangeShapeType="1"/>
            </p:cNvSpPr>
            <p:nvPr/>
          </p:nvSpPr>
          <p:spPr bwMode="auto">
            <a:xfrm>
              <a:off x="1920" y="10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42" name="Line 82"/>
            <p:cNvSpPr>
              <a:spLocks noChangeShapeType="1"/>
            </p:cNvSpPr>
            <p:nvPr/>
          </p:nvSpPr>
          <p:spPr bwMode="auto">
            <a:xfrm flipH="1">
              <a:off x="1296" y="10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46" name="Group 86"/>
          <p:cNvGrpSpPr>
            <a:grpSpLocks/>
          </p:cNvGrpSpPr>
          <p:nvPr/>
        </p:nvGrpSpPr>
        <p:grpSpPr bwMode="auto">
          <a:xfrm>
            <a:off x="3124200" y="2884488"/>
            <a:ext cx="2144713" cy="517525"/>
            <a:chOff x="1296" y="1728"/>
            <a:chExt cx="1351" cy="326"/>
          </a:xfrm>
        </p:grpSpPr>
        <p:sp>
          <p:nvSpPr>
            <p:cNvPr id="399422" name="Text Box 62"/>
            <p:cNvSpPr txBox="1">
              <a:spLocks noChangeArrowheads="1"/>
            </p:cNvSpPr>
            <p:nvPr/>
          </p:nvSpPr>
          <p:spPr bwMode="auto">
            <a:xfrm>
              <a:off x="1861" y="180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99437" name="Line 77"/>
            <p:cNvSpPr>
              <a:spLocks noChangeShapeType="1"/>
            </p:cNvSpPr>
            <p:nvPr/>
          </p:nvSpPr>
          <p:spPr bwMode="auto">
            <a:xfrm>
              <a:off x="211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443" name="Line 83"/>
            <p:cNvSpPr>
              <a:spLocks noChangeShapeType="1"/>
            </p:cNvSpPr>
            <p:nvPr/>
          </p:nvSpPr>
          <p:spPr bwMode="auto">
            <a:xfrm flipH="1">
              <a:off x="1296" y="17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59" name="Group 99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399451" name="Line 91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2" name="Line 92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3" name="Line 93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454" name="Line 94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399456" name="Text Box 96"/>
          <p:cNvSpPr txBox="1">
            <a:spLocks noChangeArrowheads="1"/>
          </p:cNvSpPr>
          <p:nvPr/>
        </p:nvSpPr>
        <p:spPr bwMode="auto">
          <a:xfrm>
            <a:off x="5737225" y="2436813"/>
            <a:ext cx="84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</a:p>
        </p:txBody>
      </p:sp>
      <p:sp>
        <p:nvSpPr>
          <p:cNvPr id="399457" name="Text Box 97"/>
          <p:cNvSpPr txBox="1">
            <a:spLocks noChangeArrowheads="1"/>
          </p:cNvSpPr>
          <p:nvPr/>
        </p:nvSpPr>
        <p:spPr bwMode="auto">
          <a:xfrm>
            <a:off x="5638800" y="3951288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399458" name="Text Box 98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1965325" y="6183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61" name="Text Box 101"/>
          <p:cNvSpPr txBox="1">
            <a:spLocks noChangeArrowheads="1"/>
          </p:cNvSpPr>
          <p:nvPr/>
        </p:nvSpPr>
        <p:spPr bwMode="auto">
          <a:xfrm>
            <a:off x="4518025" y="6080125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is an example of a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local proof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063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9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5" grpId="0"/>
      <p:bldP spid="399456" grpId="0"/>
      <p:bldP spid="399457" grpId="0"/>
      <p:bldP spid="399458" grpId="0"/>
      <p:bldP spid="3994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Symbolic Model Checking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pPr eaLnBrk="1" hangingPunct="1"/>
            <a:r>
              <a:rPr lang="en-US" smtClean="0"/>
              <a:t>Avoid building state graph by using succinct representation for large sets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381000" y="1828800"/>
            <a:ext cx="8382000" cy="464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413702" name="Group 6"/>
          <p:cNvGrpSpPr>
            <a:grpSpLocks/>
          </p:cNvGrpSpPr>
          <p:nvPr/>
        </p:nvGrpSpPr>
        <p:grpSpPr bwMode="auto">
          <a:xfrm>
            <a:off x="2057400" y="3200400"/>
            <a:ext cx="4883150" cy="2803525"/>
            <a:chOff x="1094" y="1474"/>
            <a:chExt cx="3076" cy="1766"/>
          </a:xfrm>
        </p:grpSpPr>
        <p:sp>
          <p:nvSpPr>
            <p:cNvPr id="413703" name="Oval 7"/>
            <p:cNvSpPr>
              <a:spLocks noChangeArrowheads="1"/>
            </p:cNvSpPr>
            <p:nvPr/>
          </p:nvSpPr>
          <p:spPr bwMode="auto">
            <a:xfrm>
              <a:off x="1396" y="2260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00B7A5">
                    <a:gamma/>
                    <a:shade val="80000"/>
                    <a:invGamma/>
                  </a:srgbClr>
                </a:gs>
                <a:gs pos="100000">
                  <a:srgbClr val="00B7A5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04" name="Oval 8"/>
            <p:cNvSpPr>
              <a:spLocks noChangeArrowheads="1"/>
            </p:cNvSpPr>
            <p:nvPr/>
          </p:nvSpPr>
          <p:spPr bwMode="auto">
            <a:xfrm>
              <a:off x="1204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00B7A5">
                    <a:gamma/>
                    <a:shade val="80000"/>
                    <a:invGamma/>
                  </a:srgbClr>
                </a:gs>
                <a:gs pos="100000">
                  <a:srgbClr val="00B7A5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05" name="Oval 9"/>
            <p:cNvSpPr>
              <a:spLocks noChangeArrowheads="1"/>
            </p:cNvSpPr>
            <p:nvPr/>
          </p:nvSpPr>
          <p:spPr bwMode="auto">
            <a:xfrm>
              <a:off x="1588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00B7A5">
                    <a:gamma/>
                    <a:shade val="80000"/>
                    <a:invGamma/>
                  </a:srgbClr>
                </a:gs>
                <a:gs pos="100000">
                  <a:srgbClr val="00B7A5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06" name="Line 10"/>
            <p:cNvSpPr>
              <a:spLocks noChangeShapeType="1"/>
            </p:cNvSpPr>
            <p:nvPr/>
          </p:nvSpPr>
          <p:spPr bwMode="auto">
            <a:xfrm flipH="1">
              <a:off x="1296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07" name="Line 11"/>
            <p:cNvSpPr>
              <a:spLocks noChangeShapeType="1"/>
            </p:cNvSpPr>
            <p:nvPr/>
          </p:nvSpPr>
          <p:spPr bwMode="auto">
            <a:xfrm>
              <a:off x="1536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7207" name="Group 12"/>
            <p:cNvGrpSpPr>
              <a:grpSpLocks/>
            </p:cNvGrpSpPr>
            <p:nvPr/>
          </p:nvGrpSpPr>
          <p:grpSpPr bwMode="auto">
            <a:xfrm>
              <a:off x="1094" y="3009"/>
              <a:ext cx="772" cy="231"/>
              <a:chOff x="1094" y="3009"/>
              <a:chExt cx="772" cy="231"/>
            </a:xfrm>
          </p:grpSpPr>
          <p:sp>
            <p:nvSpPr>
              <p:cNvPr id="7296" name="Rectangle 13"/>
              <p:cNvSpPr>
                <a:spLocks noChangeArrowheads="1"/>
              </p:cNvSpPr>
              <p:nvPr/>
            </p:nvSpPr>
            <p:spPr bwMode="auto">
              <a:xfrm>
                <a:off x="1094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97" name="Rectangle 14"/>
              <p:cNvSpPr>
                <a:spLocks noChangeArrowheads="1"/>
              </p:cNvSpPr>
              <p:nvPr/>
            </p:nvSpPr>
            <p:spPr bwMode="auto">
              <a:xfrm>
                <a:off x="1286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98" name="Rectangle 15"/>
              <p:cNvSpPr>
                <a:spLocks noChangeArrowheads="1"/>
              </p:cNvSpPr>
              <p:nvPr/>
            </p:nvSpPr>
            <p:spPr bwMode="auto">
              <a:xfrm>
                <a:off x="1478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99" name="Rectangle 16"/>
              <p:cNvSpPr>
                <a:spLocks noChangeArrowheads="1"/>
              </p:cNvSpPr>
              <p:nvPr/>
            </p:nvSpPr>
            <p:spPr bwMode="auto">
              <a:xfrm>
                <a:off x="1670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7208" name="Group 17"/>
            <p:cNvGrpSpPr>
              <a:grpSpLocks/>
            </p:cNvGrpSpPr>
            <p:nvPr/>
          </p:nvGrpSpPr>
          <p:grpSpPr bwMode="auto">
            <a:xfrm>
              <a:off x="1200" y="2832"/>
              <a:ext cx="576" cy="192"/>
              <a:chOff x="1200" y="2832"/>
              <a:chExt cx="576" cy="192"/>
            </a:xfrm>
          </p:grpSpPr>
          <p:sp>
            <p:nvSpPr>
              <p:cNvPr id="413714" name="Line 18"/>
              <p:cNvSpPr>
                <a:spLocks noChangeShapeType="1"/>
              </p:cNvSpPr>
              <p:nvPr/>
            </p:nvSpPr>
            <p:spPr bwMode="auto">
              <a:xfrm flipH="1">
                <a:off x="1200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15" name="Line 19"/>
              <p:cNvSpPr>
                <a:spLocks noChangeShapeType="1"/>
              </p:cNvSpPr>
              <p:nvPr/>
            </p:nvSpPr>
            <p:spPr bwMode="auto">
              <a:xfrm flipH="1">
                <a:off x="1584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16" name="Line 20"/>
              <p:cNvSpPr>
                <a:spLocks noChangeShapeType="1"/>
              </p:cNvSpPr>
              <p:nvPr/>
            </p:nvSpPr>
            <p:spPr bwMode="auto">
              <a:xfrm>
                <a:off x="1344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17" name="Line 21"/>
              <p:cNvSpPr>
                <a:spLocks noChangeShapeType="1"/>
              </p:cNvSpPr>
              <p:nvPr/>
            </p:nvSpPr>
            <p:spPr bwMode="auto">
              <a:xfrm>
                <a:off x="1728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413718" name="Oval 22"/>
            <p:cNvSpPr>
              <a:spLocks noChangeArrowheads="1"/>
            </p:cNvSpPr>
            <p:nvPr/>
          </p:nvSpPr>
          <p:spPr bwMode="auto">
            <a:xfrm>
              <a:off x="2164" y="2260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AB0008">
                    <a:gamma/>
                    <a:shade val="89804"/>
                    <a:invGamma/>
                  </a:srgbClr>
                </a:gs>
                <a:gs pos="100000">
                  <a:srgbClr val="AB000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19" name="Oval 23"/>
            <p:cNvSpPr>
              <a:spLocks noChangeArrowheads="1"/>
            </p:cNvSpPr>
            <p:nvPr/>
          </p:nvSpPr>
          <p:spPr bwMode="auto">
            <a:xfrm>
              <a:off x="1972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AB0008">
                    <a:gamma/>
                    <a:shade val="89804"/>
                    <a:invGamma/>
                  </a:srgbClr>
                </a:gs>
                <a:gs pos="100000">
                  <a:srgbClr val="AB000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20" name="Oval 24"/>
            <p:cNvSpPr>
              <a:spLocks noChangeArrowheads="1"/>
            </p:cNvSpPr>
            <p:nvPr/>
          </p:nvSpPr>
          <p:spPr bwMode="auto">
            <a:xfrm>
              <a:off x="2356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AB0008">
                    <a:gamma/>
                    <a:shade val="89804"/>
                    <a:invGamma/>
                  </a:srgbClr>
                </a:gs>
                <a:gs pos="100000">
                  <a:srgbClr val="AB000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21" name="Line 25"/>
            <p:cNvSpPr>
              <a:spLocks noChangeShapeType="1"/>
            </p:cNvSpPr>
            <p:nvPr/>
          </p:nvSpPr>
          <p:spPr bwMode="auto">
            <a:xfrm flipH="1">
              <a:off x="2064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22" name="Line 26"/>
            <p:cNvSpPr>
              <a:spLocks noChangeShapeType="1"/>
            </p:cNvSpPr>
            <p:nvPr/>
          </p:nvSpPr>
          <p:spPr bwMode="auto">
            <a:xfrm>
              <a:off x="2304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7214" name="Group 27"/>
            <p:cNvGrpSpPr>
              <a:grpSpLocks/>
            </p:cNvGrpSpPr>
            <p:nvPr/>
          </p:nvGrpSpPr>
          <p:grpSpPr bwMode="auto">
            <a:xfrm>
              <a:off x="1862" y="3009"/>
              <a:ext cx="772" cy="231"/>
              <a:chOff x="1862" y="3009"/>
              <a:chExt cx="772" cy="231"/>
            </a:xfrm>
          </p:grpSpPr>
          <p:sp>
            <p:nvSpPr>
              <p:cNvPr id="7288" name="Rectangle 28"/>
              <p:cNvSpPr>
                <a:spLocks noChangeArrowheads="1"/>
              </p:cNvSpPr>
              <p:nvPr/>
            </p:nvSpPr>
            <p:spPr bwMode="auto">
              <a:xfrm>
                <a:off x="1862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89" name="Rectangle 29"/>
              <p:cNvSpPr>
                <a:spLocks noChangeArrowheads="1"/>
              </p:cNvSpPr>
              <p:nvPr/>
            </p:nvSpPr>
            <p:spPr bwMode="auto">
              <a:xfrm>
                <a:off x="2054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90" name="Rectangle 30"/>
              <p:cNvSpPr>
                <a:spLocks noChangeArrowheads="1"/>
              </p:cNvSpPr>
              <p:nvPr/>
            </p:nvSpPr>
            <p:spPr bwMode="auto">
              <a:xfrm>
                <a:off x="2246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91" name="Rectangle 31"/>
              <p:cNvSpPr>
                <a:spLocks noChangeArrowheads="1"/>
              </p:cNvSpPr>
              <p:nvPr/>
            </p:nvSpPr>
            <p:spPr bwMode="auto">
              <a:xfrm>
                <a:off x="2438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7215" name="Group 32"/>
            <p:cNvGrpSpPr>
              <a:grpSpLocks/>
            </p:cNvGrpSpPr>
            <p:nvPr/>
          </p:nvGrpSpPr>
          <p:grpSpPr bwMode="auto">
            <a:xfrm>
              <a:off x="1968" y="2832"/>
              <a:ext cx="576" cy="192"/>
              <a:chOff x="1968" y="2832"/>
              <a:chExt cx="576" cy="192"/>
            </a:xfrm>
          </p:grpSpPr>
          <p:sp>
            <p:nvSpPr>
              <p:cNvPr id="413729" name="Line 33"/>
              <p:cNvSpPr>
                <a:spLocks noChangeShapeType="1"/>
              </p:cNvSpPr>
              <p:nvPr/>
            </p:nvSpPr>
            <p:spPr bwMode="auto">
              <a:xfrm flipH="1">
                <a:off x="1968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30" name="Line 34"/>
              <p:cNvSpPr>
                <a:spLocks noChangeShapeType="1"/>
              </p:cNvSpPr>
              <p:nvPr/>
            </p:nvSpPr>
            <p:spPr bwMode="auto">
              <a:xfrm flipH="1">
                <a:off x="2352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31" name="Line 35"/>
              <p:cNvSpPr>
                <a:spLocks noChangeShapeType="1"/>
              </p:cNvSpPr>
              <p:nvPr/>
            </p:nvSpPr>
            <p:spPr bwMode="auto">
              <a:xfrm>
                <a:off x="2112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32" name="Line 36"/>
              <p:cNvSpPr>
                <a:spLocks noChangeShapeType="1"/>
              </p:cNvSpPr>
              <p:nvPr/>
            </p:nvSpPr>
            <p:spPr bwMode="auto">
              <a:xfrm>
                <a:off x="2496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413733" name="Oval 37"/>
            <p:cNvSpPr>
              <a:spLocks noChangeArrowheads="1"/>
            </p:cNvSpPr>
            <p:nvPr/>
          </p:nvSpPr>
          <p:spPr bwMode="auto">
            <a:xfrm>
              <a:off x="2932" y="2260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34" name="Oval 38"/>
            <p:cNvSpPr>
              <a:spLocks noChangeArrowheads="1"/>
            </p:cNvSpPr>
            <p:nvPr/>
          </p:nvSpPr>
          <p:spPr bwMode="auto">
            <a:xfrm>
              <a:off x="2740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35" name="Oval 39"/>
            <p:cNvSpPr>
              <a:spLocks noChangeArrowheads="1"/>
            </p:cNvSpPr>
            <p:nvPr/>
          </p:nvSpPr>
          <p:spPr bwMode="auto">
            <a:xfrm>
              <a:off x="3124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36" name="Line 40"/>
            <p:cNvSpPr>
              <a:spLocks noChangeShapeType="1"/>
            </p:cNvSpPr>
            <p:nvPr/>
          </p:nvSpPr>
          <p:spPr bwMode="auto">
            <a:xfrm flipH="1">
              <a:off x="2832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37" name="Line 41"/>
            <p:cNvSpPr>
              <a:spLocks noChangeShapeType="1"/>
            </p:cNvSpPr>
            <p:nvPr/>
          </p:nvSpPr>
          <p:spPr bwMode="auto">
            <a:xfrm>
              <a:off x="3072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7221" name="Group 42"/>
            <p:cNvGrpSpPr>
              <a:grpSpLocks/>
            </p:cNvGrpSpPr>
            <p:nvPr/>
          </p:nvGrpSpPr>
          <p:grpSpPr bwMode="auto">
            <a:xfrm>
              <a:off x="2630" y="3009"/>
              <a:ext cx="772" cy="231"/>
              <a:chOff x="2630" y="3009"/>
              <a:chExt cx="772" cy="231"/>
            </a:xfrm>
          </p:grpSpPr>
          <p:sp>
            <p:nvSpPr>
              <p:cNvPr id="7280" name="Rectangle 43"/>
              <p:cNvSpPr>
                <a:spLocks noChangeArrowheads="1"/>
              </p:cNvSpPr>
              <p:nvPr/>
            </p:nvSpPr>
            <p:spPr bwMode="auto">
              <a:xfrm>
                <a:off x="2630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81" name="Rectangle 44"/>
              <p:cNvSpPr>
                <a:spLocks noChangeArrowheads="1"/>
              </p:cNvSpPr>
              <p:nvPr/>
            </p:nvSpPr>
            <p:spPr bwMode="auto">
              <a:xfrm>
                <a:off x="2822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82" name="Rectangle 45"/>
              <p:cNvSpPr>
                <a:spLocks noChangeArrowheads="1"/>
              </p:cNvSpPr>
              <p:nvPr/>
            </p:nvSpPr>
            <p:spPr bwMode="auto">
              <a:xfrm>
                <a:off x="3014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7283" name="Rectangle 46"/>
              <p:cNvSpPr>
                <a:spLocks noChangeArrowheads="1"/>
              </p:cNvSpPr>
              <p:nvPr/>
            </p:nvSpPr>
            <p:spPr bwMode="auto">
              <a:xfrm>
                <a:off x="3206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7222" name="Group 47"/>
            <p:cNvGrpSpPr>
              <a:grpSpLocks/>
            </p:cNvGrpSpPr>
            <p:nvPr/>
          </p:nvGrpSpPr>
          <p:grpSpPr bwMode="auto">
            <a:xfrm>
              <a:off x="2736" y="2832"/>
              <a:ext cx="576" cy="192"/>
              <a:chOff x="2736" y="2832"/>
              <a:chExt cx="576" cy="192"/>
            </a:xfrm>
          </p:grpSpPr>
          <p:sp>
            <p:nvSpPr>
              <p:cNvPr id="413744" name="Line 48"/>
              <p:cNvSpPr>
                <a:spLocks noChangeShapeType="1"/>
              </p:cNvSpPr>
              <p:nvPr/>
            </p:nvSpPr>
            <p:spPr bwMode="auto">
              <a:xfrm flipH="1">
                <a:off x="2736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45" name="Line 49"/>
              <p:cNvSpPr>
                <a:spLocks noChangeShapeType="1"/>
              </p:cNvSpPr>
              <p:nvPr/>
            </p:nvSpPr>
            <p:spPr bwMode="auto">
              <a:xfrm flipH="1">
                <a:off x="3120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46" name="Line 50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47" name="Line 51"/>
              <p:cNvSpPr>
                <a:spLocks noChangeShapeType="1"/>
              </p:cNvSpPr>
              <p:nvPr/>
            </p:nvSpPr>
            <p:spPr bwMode="auto">
              <a:xfrm>
                <a:off x="3264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413748" name="Oval 52"/>
            <p:cNvSpPr>
              <a:spLocks noChangeArrowheads="1"/>
            </p:cNvSpPr>
            <p:nvPr/>
          </p:nvSpPr>
          <p:spPr bwMode="auto">
            <a:xfrm>
              <a:off x="3700" y="2260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49" name="Oval 53"/>
            <p:cNvSpPr>
              <a:spLocks noChangeArrowheads="1"/>
            </p:cNvSpPr>
            <p:nvPr/>
          </p:nvSpPr>
          <p:spPr bwMode="auto">
            <a:xfrm>
              <a:off x="3508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50" name="Oval 54"/>
            <p:cNvSpPr>
              <a:spLocks noChangeArrowheads="1"/>
            </p:cNvSpPr>
            <p:nvPr/>
          </p:nvSpPr>
          <p:spPr bwMode="auto">
            <a:xfrm>
              <a:off x="3892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51" name="Line 55"/>
            <p:cNvSpPr>
              <a:spLocks noChangeShapeType="1"/>
            </p:cNvSpPr>
            <p:nvPr/>
          </p:nvSpPr>
          <p:spPr bwMode="auto">
            <a:xfrm flipH="1">
              <a:off x="3600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52" name="Line 56"/>
            <p:cNvSpPr>
              <a:spLocks noChangeShapeType="1"/>
            </p:cNvSpPr>
            <p:nvPr/>
          </p:nvSpPr>
          <p:spPr bwMode="auto">
            <a:xfrm>
              <a:off x="3840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7228" name="Group 57"/>
            <p:cNvGrpSpPr>
              <a:grpSpLocks/>
            </p:cNvGrpSpPr>
            <p:nvPr/>
          </p:nvGrpSpPr>
          <p:grpSpPr bwMode="auto">
            <a:xfrm>
              <a:off x="3398" y="3009"/>
              <a:ext cx="772" cy="231"/>
              <a:chOff x="3398" y="3009"/>
              <a:chExt cx="772" cy="231"/>
            </a:xfrm>
          </p:grpSpPr>
          <p:sp>
            <p:nvSpPr>
              <p:cNvPr id="7272" name="Rectangle 58"/>
              <p:cNvSpPr>
                <a:spLocks noChangeArrowheads="1"/>
              </p:cNvSpPr>
              <p:nvPr/>
            </p:nvSpPr>
            <p:spPr bwMode="auto">
              <a:xfrm>
                <a:off x="3398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7273" name="Rectangle 59"/>
              <p:cNvSpPr>
                <a:spLocks noChangeArrowheads="1"/>
              </p:cNvSpPr>
              <p:nvPr/>
            </p:nvSpPr>
            <p:spPr bwMode="auto">
              <a:xfrm>
                <a:off x="3590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7274" name="Rectangle 60"/>
              <p:cNvSpPr>
                <a:spLocks noChangeArrowheads="1"/>
              </p:cNvSpPr>
              <p:nvPr/>
            </p:nvSpPr>
            <p:spPr bwMode="auto">
              <a:xfrm>
                <a:off x="3782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  <p:sp>
            <p:nvSpPr>
              <p:cNvPr id="7275" name="Rectangle 61"/>
              <p:cNvSpPr>
                <a:spLocks noChangeArrowheads="1"/>
              </p:cNvSpPr>
              <p:nvPr/>
            </p:nvSpPr>
            <p:spPr bwMode="auto">
              <a:xfrm>
                <a:off x="3974" y="300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800" b="1">
                    <a:solidFill>
                      <a:schemeClr val="tx1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7229" name="Group 62"/>
            <p:cNvGrpSpPr>
              <a:grpSpLocks/>
            </p:cNvGrpSpPr>
            <p:nvPr/>
          </p:nvGrpSpPr>
          <p:grpSpPr bwMode="auto">
            <a:xfrm>
              <a:off x="3504" y="2832"/>
              <a:ext cx="576" cy="192"/>
              <a:chOff x="3504" y="2832"/>
              <a:chExt cx="576" cy="192"/>
            </a:xfrm>
          </p:grpSpPr>
          <p:sp>
            <p:nvSpPr>
              <p:cNvPr id="413759" name="Line 63"/>
              <p:cNvSpPr>
                <a:spLocks noChangeShapeType="1"/>
              </p:cNvSpPr>
              <p:nvPr/>
            </p:nvSpPr>
            <p:spPr bwMode="auto">
              <a:xfrm flipH="1">
                <a:off x="3504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60" name="Line 64"/>
              <p:cNvSpPr>
                <a:spLocks noChangeShapeType="1"/>
              </p:cNvSpPr>
              <p:nvPr/>
            </p:nvSpPr>
            <p:spPr bwMode="auto">
              <a:xfrm flipH="1">
                <a:off x="3888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61" name="Line 65"/>
              <p:cNvSpPr>
                <a:spLocks noChangeShapeType="1"/>
              </p:cNvSpPr>
              <p:nvPr/>
            </p:nvSpPr>
            <p:spPr bwMode="auto">
              <a:xfrm>
                <a:off x="3648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13762" name="Line 66"/>
              <p:cNvSpPr>
                <a:spLocks noChangeShapeType="1"/>
              </p:cNvSpPr>
              <p:nvPr/>
            </p:nvSpPr>
            <p:spPr bwMode="auto">
              <a:xfrm>
                <a:off x="4032" y="2832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7230" name="Rectangle 67"/>
            <p:cNvSpPr>
              <a:spLocks noChangeArrowheads="1"/>
            </p:cNvSpPr>
            <p:nvPr/>
          </p:nvSpPr>
          <p:spPr bwMode="auto">
            <a:xfrm>
              <a:off x="1190" y="2626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1" name="Rectangle 68"/>
            <p:cNvSpPr>
              <a:spLocks noChangeArrowheads="1"/>
            </p:cNvSpPr>
            <p:nvPr/>
          </p:nvSpPr>
          <p:spPr bwMode="auto">
            <a:xfrm>
              <a:off x="1574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2" name="Rectangle 69"/>
            <p:cNvSpPr>
              <a:spLocks noChangeArrowheads="1"/>
            </p:cNvSpPr>
            <p:nvPr/>
          </p:nvSpPr>
          <p:spPr bwMode="auto">
            <a:xfrm>
              <a:off x="1958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3" name="Rectangle 70"/>
            <p:cNvSpPr>
              <a:spLocks noChangeArrowheads="1"/>
            </p:cNvSpPr>
            <p:nvPr/>
          </p:nvSpPr>
          <p:spPr bwMode="auto">
            <a:xfrm>
              <a:off x="2342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4" name="Rectangle 71"/>
            <p:cNvSpPr>
              <a:spLocks noChangeArrowheads="1"/>
            </p:cNvSpPr>
            <p:nvPr/>
          </p:nvSpPr>
          <p:spPr bwMode="auto">
            <a:xfrm>
              <a:off x="2726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5" name="Rectangle 72"/>
            <p:cNvSpPr>
              <a:spLocks noChangeArrowheads="1"/>
            </p:cNvSpPr>
            <p:nvPr/>
          </p:nvSpPr>
          <p:spPr bwMode="auto">
            <a:xfrm>
              <a:off x="3110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6" name="Rectangle 73"/>
            <p:cNvSpPr>
              <a:spLocks noChangeArrowheads="1"/>
            </p:cNvSpPr>
            <p:nvPr/>
          </p:nvSpPr>
          <p:spPr bwMode="auto">
            <a:xfrm>
              <a:off x="3494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7" name="Rectangle 74"/>
            <p:cNvSpPr>
              <a:spLocks noChangeArrowheads="1"/>
            </p:cNvSpPr>
            <p:nvPr/>
          </p:nvSpPr>
          <p:spPr bwMode="auto">
            <a:xfrm>
              <a:off x="3878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238" name="Rectangle 75"/>
            <p:cNvSpPr>
              <a:spLocks noChangeArrowheads="1"/>
            </p:cNvSpPr>
            <p:nvPr/>
          </p:nvSpPr>
          <p:spPr bwMode="auto">
            <a:xfrm>
              <a:off x="1382" y="22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7239" name="Rectangle 76"/>
            <p:cNvSpPr>
              <a:spLocks noChangeArrowheads="1"/>
            </p:cNvSpPr>
            <p:nvPr/>
          </p:nvSpPr>
          <p:spPr bwMode="auto">
            <a:xfrm>
              <a:off x="2150" y="22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7240" name="Rectangle 77"/>
            <p:cNvSpPr>
              <a:spLocks noChangeArrowheads="1"/>
            </p:cNvSpPr>
            <p:nvPr/>
          </p:nvSpPr>
          <p:spPr bwMode="auto">
            <a:xfrm>
              <a:off x="2918" y="22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7241" name="Rectangle 78"/>
            <p:cNvSpPr>
              <a:spLocks noChangeArrowheads="1"/>
            </p:cNvSpPr>
            <p:nvPr/>
          </p:nvSpPr>
          <p:spPr bwMode="auto">
            <a:xfrm>
              <a:off x="3686" y="22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413775" name="Oval 79"/>
            <p:cNvSpPr>
              <a:spLocks noChangeArrowheads="1"/>
            </p:cNvSpPr>
            <p:nvPr/>
          </p:nvSpPr>
          <p:spPr bwMode="auto">
            <a:xfrm>
              <a:off x="1780" y="1876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76" name="Oval 80"/>
            <p:cNvSpPr>
              <a:spLocks noChangeArrowheads="1"/>
            </p:cNvSpPr>
            <p:nvPr/>
          </p:nvSpPr>
          <p:spPr bwMode="auto">
            <a:xfrm>
              <a:off x="3316" y="1876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77" name="Oval 81"/>
            <p:cNvSpPr>
              <a:spLocks noChangeArrowheads="1"/>
            </p:cNvSpPr>
            <p:nvPr/>
          </p:nvSpPr>
          <p:spPr bwMode="auto">
            <a:xfrm>
              <a:off x="2548" y="1492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78" name="Line 82"/>
            <p:cNvSpPr>
              <a:spLocks noChangeShapeType="1"/>
            </p:cNvSpPr>
            <p:nvPr/>
          </p:nvSpPr>
          <p:spPr bwMode="auto">
            <a:xfrm flipH="1">
              <a:off x="1488" y="206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79" name="Line 83"/>
            <p:cNvSpPr>
              <a:spLocks noChangeShapeType="1"/>
            </p:cNvSpPr>
            <p:nvPr/>
          </p:nvSpPr>
          <p:spPr bwMode="auto">
            <a:xfrm flipH="1">
              <a:off x="3024" y="206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80" name="Line 84"/>
            <p:cNvSpPr>
              <a:spLocks noChangeShapeType="1"/>
            </p:cNvSpPr>
            <p:nvPr/>
          </p:nvSpPr>
          <p:spPr bwMode="auto">
            <a:xfrm>
              <a:off x="1920" y="206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81" name="Line 85"/>
            <p:cNvSpPr>
              <a:spLocks noChangeShapeType="1"/>
            </p:cNvSpPr>
            <p:nvPr/>
          </p:nvSpPr>
          <p:spPr bwMode="auto">
            <a:xfrm>
              <a:off x="3456" y="206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82" name="Line 86"/>
            <p:cNvSpPr>
              <a:spLocks noChangeShapeType="1"/>
            </p:cNvSpPr>
            <p:nvPr/>
          </p:nvSpPr>
          <p:spPr bwMode="auto">
            <a:xfrm flipH="1">
              <a:off x="1872" y="168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783" name="Line 87"/>
            <p:cNvSpPr>
              <a:spLocks noChangeShapeType="1"/>
            </p:cNvSpPr>
            <p:nvPr/>
          </p:nvSpPr>
          <p:spPr bwMode="auto">
            <a:xfrm>
              <a:off x="2688" y="168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51" name="Rectangle 88"/>
            <p:cNvSpPr>
              <a:spLocks noChangeArrowheads="1"/>
            </p:cNvSpPr>
            <p:nvPr/>
          </p:nvSpPr>
          <p:spPr bwMode="auto">
            <a:xfrm>
              <a:off x="2102" y="15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52" name="Rectangle 89"/>
            <p:cNvSpPr>
              <a:spLocks noChangeArrowheads="1"/>
            </p:cNvSpPr>
            <p:nvPr/>
          </p:nvSpPr>
          <p:spPr bwMode="auto">
            <a:xfrm>
              <a:off x="2966" y="15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53" name="Rectangle 90"/>
            <p:cNvSpPr>
              <a:spLocks noChangeArrowheads="1"/>
            </p:cNvSpPr>
            <p:nvPr/>
          </p:nvSpPr>
          <p:spPr bwMode="auto">
            <a:xfrm>
              <a:off x="1574" y="195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54" name="Rectangle 91"/>
            <p:cNvSpPr>
              <a:spLocks noChangeArrowheads="1"/>
            </p:cNvSpPr>
            <p:nvPr/>
          </p:nvSpPr>
          <p:spPr bwMode="auto">
            <a:xfrm>
              <a:off x="2006" y="195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55" name="Rectangle 92"/>
            <p:cNvSpPr>
              <a:spLocks noChangeArrowheads="1"/>
            </p:cNvSpPr>
            <p:nvPr/>
          </p:nvSpPr>
          <p:spPr bwMode="auto">
            <a:xfrm>
              <a:off x="3110" y="195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56" name="Rectangle 93"/>
            <p:cNvSpPr>
              <a:spLocks noChangeArrowheads="1"/>
            </p:cNvSpPr>
            <p:nvPr/>
          </p:nvSpPr>
          <p:spPr bwMode="auto">
            <a:xfrm>
              <a:off x="3542" y="195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57" name="Rectangle 94"/>
            <p:cNvSpPr>
              <a:spLocks noChangeArrowheads="1"/>
            </p:cNvSpPr>
            <p:nvPr/>
          </p:nvSpPr>
          <p:spPr bwMode="auto">
            <a:xfrm>
              <a:off x="1190" y="233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58" name="Rectangle 95"/>
            <p:cNvSpPr>
              <a:spLocks noChangeArrowheads="1"/>
            </p:cNvSpPr>
            <p:nvPr/>
          </p:nvSpPr>
          <p:spPr bwMode="auto">
            <a:xfrm>
              <a:off x="1574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59" name="Rectangle 96"/>
            <p:cNvSpPr>
              <a:spLocks noChangeArrowheads="1"/>
            </p:cNvSpPr>
            <p:nvPr/>
          </p:nvSpPr>
          <p:spPr bwMode="auto">
            <a:xfrm>
              <a:off x="1958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60" name="Rectangle 97"/>
            <p:cNvSpPr>
              <a:spLocks noChangeArrowheads="1"/>
            </p:cNvSpPr>
            <p:nvPr/>
          </p:nvSpPr>
          <p:spPr bwMode="auto">
            <a:xfrm>
              <a:off x="2342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61" name="Rectangle 98"/>
            <p:cNvSpPr>
              <a:spLocks noChangeArrowheads="1"/>
            </p:cNvSpPr>
            <p:nvPr/>
          </p:nvSpPr>
          <p:spPr bwMode="auto">
            <a:xfrm>
              <a:off x="2726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62" name="Rectangle 99"/>
            <p:cNvSpPr>
              <a:spLocks noChangeArrowheads="1"/>
            </p:cNvSpPr>
            <p:nvPr/>
          </p:nvSpPr>
          <p:spPr bwMode="auto">
            <a:xfrm>
              <a:off x="3110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63" name="Rectangle 100"/>
            <p:cNvSpPr>
              <a:spLocks noChangeArrowheads="1"/>
            </p:cNvSpPr>
            <p:nvPr/>
          </p:nvSpPr>
          <p:spPr bwMode="auto">
            <a:xfrm>
              <a:off x="3494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64" name="Rectangle 101"/>
            <p:cNvSpPr>
              <a:spLocks noChangeArrowheads="1"/>
            </p:cNvSpPr>
            <p:nvPr/>
          </p:nvSpPr>
          <p:spPr bwMode="auto">
            <a:xfrm>
              <a:off x="3878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265" name="Rectangle 102"/>
            <p:cNvSpPr>
              <a:spLocks noChangeArrowheads="1"/>
            </p:cNvSpPr>
            <p:nvPr/>
          </p:nvSpPr>
          <p:spPr bwMode="auto">
            <a:xfrm>
              <a:off x="1766" y="185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sp>
          <p:nvSpPr>
            <p:cNvPr id="7266" name="Rectangle 103"/>
            <p:cNvSpPr>
              <a:spLocks noChangeArrowheads="1"/>
            </p:cNvSpPr>
            <p:nvPr/>
          </p:nvSpPr>
          <p:spPr bwMode="auto">
            <a:xfrm>
              <a:off x="3302" y="185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sp>
          <p:nvSpPr>
            <p:cNvPr id="7267" name="Rectangle 104"/>
            <p:cNvSpPr>
              <a:spLocks noChangeArrowheads="1"/>
            </p:cNvSpPr>
            <p:nvPr/>
          </p:nvSpPr>
          <p:spPr bwMode="auto">
            <a:xfrm>
              <a:off x="2534" y="147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</p:grpSp>
      <p:sp>
        <p:nvSpPr>
          <p:cNvPr id="413802" name="Text Box 106"/>
          <p:cNvSpPr txBox="1">
            <a:spLocks noChangeArrowheads="1"/>
          </p:cNvSpPr>
          <p:nvPr/>
        </p:nvSpPr>
        <p:spPr bwMode="auto">
          <a:xfrm>
            <a:off x="2057400" y="1958975"/>
            <a:ext cx="525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Binary Decision Diagrams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(Bryant)</a:t>
            </a:r>
          </a:p>
        </p:txBody>
      </p:sp>
      <p:grpSp>
        <p:nvGrpSpPr>
          <p:cNvPr id="413803" name="Group 107"/>
          <p:cNvGrpSpPr>
            <a:grpSpLocks/>
          </p:cNvGrpSpPr>
          <p:nvPr/>
        </p:nvGrpSpPr>
        <p:grpSpPr bwMode="auto">
          <a:xfrm>
            <a:off x="2209800" y="3200400"/>
            <a:ext cx="4349750" cy="2803525"/>
            <a:chOff x="1190" y="1474"/>
            <a:chExt cx="2740" cy="1766"/>
          </a:xfrm>
        </p:grpSpPr>
        <p:sp>
          <p:nvSpPr>
            <p:cNvPr id="413804" name="Oval 108"/>
            <p:cNvSpPr>
              <a:spLocks noChangeArrowheads="1"/>
            </p:cNvSpPr>
            <p:nvPr/>
          </p:nvSpPr>
          <p:spPr bwMode="auto">
            <a:xfrm>
              <a:off x="1396" y="2260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00B7A5">
                    <a:gamma/>
                    <a:shade val="89804"/>
                    <a:invGamma/>
                  </a:srgbClr>
                </a:gs>
                <a:gs pos="100000">
                  <a:srgbClr val="00B7A5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05" name="Oval 109"/>
            <p:cNvSpPr>
              <a:spLocks noChangeArrowheads="1"/>
            </p:cNvSpPr>
            <p:nvPr/>
          </p:nvSpPr>
          <p:spPr bwMode="auto">
            <a:xfrm>
              <a:off x="1588" y="2644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00B7A5">
                    <a:gamma/>
                    <a:shade val="89804"/>
                    <a:invGamma/>
                  </a:srgbClr>
                </a:gs>
                <a:gs pos="100000">
                  <a:srgbClr val="00B7A5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06" name="Line 110"/>
            <p:cNvSpPr>
              <a:spLocks noChangeShapeType="1"/>
            </p:cNvSpPr>
            <p:nvPr/>
          </p:nvSpPr>
          <p:spPr bwMode="auto">
            <a:xfrm flipH="1">
              <a:off x="1296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07" name="Line 111"/>
            <p:cNvSpPr>
              <a:spLocks noChangeShapeType="1"/>
            </p:cNvSpPr>
            <p:nvPr/>
          </p:nvSpPr>
          <p:spPr bwMode="auto">
            <a:xfrm>
              <a:off x="1536" y="244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80" name="Rectangle 112"/>
            <p:cNvSpPr>
              <a:spLocks noChangeArrowheads="1"/>
            </p:cNvSpPr>
            <p:nvPr/>
          </p:nvSpPr>
          <p:spPr bwMode="auto">
            <a:xfrm>
              <a:off x="1478" y="300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181" name="Rectangle 113"/>
            <p:cNvSpPr>
              <a:spLocks noChangeArrowheads="1"/>
            </p:cNvSpPr>
            <p:nvPr/>
          </p:nvSpPr>
          <p:spPr bwMode="auto">
            <a:xfrm>
              <a:off x="1670" y="300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413810" name="Line 114"/>
            <p:cNvSpPr>
              <a:spLocks noChangeShapeType="1"/>
            </p:cNvSpPr>
            <p:nvPr/>
          </p:nvSpPr>
          <p:spPr bwMode="auto">
            <a:xfrm flipH="1">
              <a:off x="1584" y="2832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83" name="Rectangle 115"/>
            <p:cNvSpPr>
              <a:spLocks noChangeArrowheads="1"/>
            </p:cNvSpPr>
            <p:nvPr/>
          </p:nvSpPr>
          <p:spPr bwMode="auto">
            <a:xfrm>
              <a:off x="1574" y="26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d</a:t>
              </a:r>
            </a:p>
          </p:txBody>
        </p:sp>
        <p:sp>
          <p:nvSpPr>
            <p:cNvPr id="7184" name="Rectangle 116"/>
            <p:cNvSpPr>
              <a:spLocks noChangeArrowheads="1"/>
            </p:cNvSpPr>
            <p:nvPr/>
          </p:nvSpPr>
          <p:spPr bwMode="auto">
            <a:xfrm>
              <a:off x="1382" y="22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c</a:t>
              </a:r>
            </a:p>
          </p:txBody>
        </p:sp>
        <p:sp>
          <p:nvSpPr>
            <p:cNvPr id="413813" name="Oval 117"/>
            <p:cNvSpPr>
              <a:spLocks noChangeArrowheads="1"/>
            </p:cNvSpPr>
            <p:nvPr/>
          </p:nvSpPr>
          <p:spPr bwMode="auto">
            <a:xfrm>
              <a:off x="3316" y="1876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14" name="Oval 118"/>
            <p:cNvSpPr>
              <a:spLocks noChangeArrowheads="1"/>
            </p:cNvSpPr>
            <p:nvPr/>
          </p:nvSpPr>
          <p:spPr bwMode="auto">
            <a:xfrm>
              <a:off x="2548" y="1492"/>
              <a:ext cx="184" cy="184"/>
            </a:xfrm>
            <a:prstGeom prst="ellipse">
              <a:avLst/>
            </a:prstGeom>
            <a:gradFill rotWithShape="0">
              <a:gsLst>
                <a:gs pos="0">
                  <a:srgbClr val="114FFB">
                    <a:gamma/>
                    <a:shade val="89804"/>
                    <a:invGamma/>
                  </a:srgbClr>
                </a:gs>
                <a:gs pos="100000">
                  <a:srgbClr val="114FF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15" name="Line 119"/>
            <p:cNvSpPr>
              <a:spLocks noChangeShapeType="1"/>
            </p:cNvSpPr>
            <p:nvPr/>
          </p:nvSpPr>
          <p:spPr bwMode="auto">
            <a:xfrm flipH="1">
              <a:off x="1488" y="2064"/>
              <a:ext cx="187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16" name="Line 120"/>
            <p:cNvSpPr>
              <a:spLocks noChangeShapeType="1"/>
            </p:cNvSpPr>
            <p:nvPr/>
          </p:nvSpPr>
          <p:spPr bwMode="auto">
            <a:xfrm>
              <a:off x="3456" y="2064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17" name="Line 121"/>
            <p:cNvSpPr>
              <a:spLocks noChangeShapeType="1"/>
            </p:cNvSpPr>
            <p:nvPr/>
          </p:nvSpPr>
          <p:spPr bwMode="auto">
            <a:xfrm flipH="1">
              <a:off x="1488" y="1680"/>
              <a:ext cx="1104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13818" name="Line 122"/>
            <p:cNvSpPr>
              <a:spLocks noChangeShapeType="1"/>
            </p:cNvSpPr>
            <p:nvPr/>
          </p:nvSpPr>
          <p:spPr bwMode="auto">
            <a:xfrm>
              <a:off x="2688" y="168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91" name="Rectangle 123"/>
            <p:cNvSpPr>
              <a:spLocks noChangeArrowheads="1"/>
            </p:cNvSpPr>
            <p:nvPr/>
          </p:nvSpPr>
          <p:spPr bwMode="auto">
            <a:xfrm>
              <a:off x="1958" y="17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192" name="Rectangle 124"/>
            <p:cNvSpPr>
              <a:spLocks noChangeArrowheads="1"/>
            </p:cNvSpPr>
            <p:nvPr/>
          </p:nvSpPr>
          <p:spPr bwMode="auto">
            <a:xfrm>
              <a:off x="2966" y="15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193" name="Rectangle 125"/>
            <p:cNvSpPr>
              <a:spLocks noChangeArrowheads="1"/>
            </p:cNvSpPr>
            <p:nvPr/>
          </p:nvSpPr>
          <p:spPr bwMode="auto">
            <a:xfrm>
              <a:off x="2870" y="19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194" name="Rectangle 126"/>
            <p:cNvSpPr>
              <a:spLocks noChangeArrowheads="1"/>
            </p:cNvSpPr>
            <p:nvPr/>
          </p:nvSpPr>
          <p:spPr bwMode="auto">
            <a:xfrm>
              <a:off x="3542" y="195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195" name="Rectangle 127"/>
            <p:cNvSpPr>
              <a:spLocks noChangeArrowheads="1"/>
            </p:cNvSpPr>
            <p:nvPr/>
          </p:nvSpPr>
          <p:spPr bwMode="auto">
            <a:xfrm>
              <a:off x="1190" y="233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196" name="Rectangle 128"/>
            <p:cNvSpPr>
              <a:spLocks noChangeArrowheads="1"/>
            </p:cNvSpPr>
            <p:nvPr/>
          </p:nvSpPr>
          <p:spPr bwMode="auto">
            <a:xfrm>
              <a:off x="1574" y="233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7197" name="Rectangle 129"/>
            <p:cNvSpPr>
              <a:spLocks noChangeArrowheads="1"/>
            </p:cNvSpPr>
            <p:nvPr/>
          </p:nvSpPr>
          <p:spPr bwMode="auto">
            <a:xfrm>
              <a:off x="3302" y="185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b</a:t>
              </a:r>
            </a:p>
          </p:txBody>
        </p:sp>
        <p:sp>
          <p:nvSpPr>
            <p:cNvPr id="7198" name="Rectangle 130"/>
            <p:cNvSpPr>
              <a:spLocks noChangeArrowheads="1"/>
            </p:cNvSpPr>
            <p:nvPr/>
          </p:nvSpPr>
          <p:spPr bwMode="auto">
            <a:xfrm>
              <a:off x="2534" y="147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a</a:t>
              </a:r>
            </a:p>
          </p:txBody>
        </p:sp>
        <p:sp>
          <p:nvSpPr>
            <p:cNvPr id="7199" name="Rectangle 131"/>
            <p:cNvSpPr>
              <a:spLocks noChangeArrowheads="1"/>
            </p:cNvSpPr>
            <p:nvPr/>
          </p:nvSpPr>
          <p:spPr bwMode="auto">
            <a:xfrm>
              <a:off x="1190" y="262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0</a:t>
              </a:r>
            </a:p>
          </p:txBody>
        </p:sp>
        <p:sp>
          <p:nvSpPr>
            <p:cNvPr id="7200" name="Rectangle 132"/>
            <p:cNvSpPr>
              <a:spLocks noChangeArrowheads="1"/>
            </p:cNvSpPr>
            <p:nvPr/>
          </p:nvSpPr>
          <p:spPr bwMode="auto">
            <a:xfrm>
              <a:off x="3734" y="22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1"/>
                  </a:solidFill>
                  <a:effectLst/>
                </a:rPr>
                <a:t>1</a:t>
              </a:r>
            </a:p>
          </p:txBody>
        </p:sp>
        <p:sp>
          <p:nvSpPr>
            <p:cNvPr id="413829" name="Line 133"/>
            <p:cNvSpPr>
              <a:spLocks noChangeShapeType="1"/>
            </p:cNvSpPr>
            <p:nvPr/>
          </p:nvSpPr>
          <p:spPr bwMode="auto">
            <a:xfrm>
              <a:off x="1728" y="2832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  <p:bldP spid="41380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local proof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1422" name="Oval 14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1423" name="Group 15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1424" name="Text Box 16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1425" name="Text Box 17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1426" name="Text Box 18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1454" name="Group 46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1455" name="Line 47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6" name="Line 48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7" name="Line 49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58" name="Line 50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1466" name="Group 58"/>
          <p:cNvGrpSpPr>
            <a:grpSpLocks/>
          </p:cNvGrpSpPr>
          <p:nvPr/>
        </p:nvGrpSpPr>
        <p:grpSpPr bwMode="auto">
          <a:xfrm>
            <a:off x="1654175" y="1524000"/>
            <a:ext cx="479425" cy="2667000"/>
            <a:chOff x="1042" y="960"/>
            <a:chExt cx="302" cy="1680"/>
          </a:xfrm>
        </p:grpSpPr>
        <p:sp>
          <p:nvSpPr>
            <p:cNvPr id="401463" name="AutoShape 55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64" name="Text Box 56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</p:grpSp>
      <p:sp>
        <p:nvSpPr>
          <p:cNvPr id="401465" name="Text Box 57"/>
          <p:cNvSpPr txBox="1">
            <a:spLocks noChangeArrowheads="1"/>
          </p:cNvSpPr>
          <p:nvPr/>
        </p:nvSpPr>
        <p:spPr bwMode="auto">
          <a:xfrm>
            <a:off x="609600" y="5486400"/>
            <a:ext cx="544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scope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variable = range of frames it occurs in</a:t>
            </a:r>
          </a:p>
        </p:txBody>
      </p:sp>
      <p:grpSp>
        <p:nvGrpSpPr>
          <p:cNvPr id="401468" name="Group 60"/>
          <p:cNvGrpSpPr>
            <a:grpSpLocks/>
          </p:cNvGrpSpPr>
          <p:nvPr/>
        </p:nvGrpSpPr>
        <p:grpSpPr bwMode="auto">
          <a:xfrm>
            <a:off x="1219200" y="2667000"/>
            <a:ext cx="479425" cy="2362200"/>
            <a:chOff x="1042" y="960"/>
            <a:chExt cx="302" cy="1680"/>
          </a:xfrm>
        </p:grpSpPr>
        <p:sp>
          <p:nvSpPr>
            <p:cNvPr id="401469" name="AutoShape 61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70" name="Text Box 62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401471" name="Group 63"/>
          <p:cNvGrpSpPr>
            <a:grpSpLocks/>
          </p:cNvGrpSpPr>
          <p:nvPr/>
        </p:nvGrpSpPr>
        <p:grpSpPr bwMode="auto">
          <a:xfrm>
            <a:off x="815975" y="1524000"/>
            <a:ext cx="479425" cy="3505200"/>
            <a:chOff x="1042" y="960"/>
            <a:chExt cx="302" cy="1680"/>
          </a:xfrm>
        </p:grpSpPr>
        <p:sp>
          <p:nvSpPr>
            <p:cNvPr id="401472" name="AutoShape 64"/>
            <p:cNvSpPr>
              <a:spLocks/>
            </p:cNvSpPr>
            <p:nvPr/>
          </p:nvSpPr>
          <p:spPr bwMode="auto">
            <a:xfrm>
              <a:off x="1248" y="960"/>
              <a:ext cx="96" cy="1680"/>
            </a:xfrm>
            <a:prstGeom prst="leftBrace">
              <a:avLst>
                <a:gd name="adj1" fmla="val 1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1473" name="Text Box 65"/>
            <p:cNvSpPr txBox="1">
              <a:spLocks noChangeArrowheads="1"/>
            </p:cNvSpPr>
            <p:nvPr/>
          </p:nvSpPr>
          <p:spPr bwMode="auto">
            <a:xfrm>
              <a:off x="1042" y="1632"/>
              <a:ext cx="2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</p:grpSp>
      <p:sp>
        <p:nvSpPr>
          <p:cNvPr id="401474" name="Text Box 66"/>
          <p:cNvSpPr txBox="1">
            <a:spLocks noChangeArrowheads="1"/>
          </p:cNvSpPr>
          <p:nvPr/>
        </p:nvSpPr>
        <p:spPr bwMode="auto">
          <a:xfrm>
            <a:off x="582613" y="5486400"/>
            <a:ext cx="558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frame = set of variables “in scope”</a:t>
            </a:r>
          </a:p>
        </p:txBody>
      </p:sp>
      <p:grpSp>
        <p:nvGrpSpPr>
          <p:cNvPr id="401478" name="Group 70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1475" name="Text Box 6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1476" name="Text Box 6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1477" name="Text Box 6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grpSp>
        <p:nvGrpSpPr>
          <p:cNvPr id="401481" name="Group 73"/>
          <p:cNvGrpSpPr>
            <a:grpSpLocks/>
          </p:cNvGrpSpPr>
          <p:nvPr/>
        </p:nvGrpSpPr>
        <p:grpSpPr bwMode="auto">
          <a:xfrm>
            <a:off x="3733800" y="1970088"/>
            <a:ext cx="5029200" cy="2041525"/>
            <a:chOff x="2352" y="1241"/>
            <a:chExt cx="3168" cy="1286"/>
          </a:xfrm>
        </p:grpSpPr>
        <p:grpSp>
          <p:nvGrpSpPr>
            <p:cNvPr id="401430" name="Group 22"/>
            <p:cNvGrpSpPr>
              <a:grpSpLocks/>
            </p:cNvGrpSpPr>
            <p:nvPr/>
          </p:nvGrpSpPr>
          <p:grpSpPr bwMode="auto">
            <a:xfrm>
              <a:off x="2382" y="1529"/>
              <a:ext cx="786" cy="998"/>
              <a:chOff x="1710" y="1440"/>
              <a:chExt cx="786" cy="998"/>
            </a:xfrm>
          </p:grpSpPr>
          <p:sp>
            <p:nvSpPr>
              <p:cNvPr id="401431" name="Text Box 23"/>
              <p:cNvSpPr txBox="1">
                <a:spLocks noChangeArrowheads="1"/>
              </p:cNvSpPr>
              <p:nvPr/>
            </p:nvSpPr>
            <p:spPr bwMode="auto">
              <a:xfrm>
                <a:off x="1710" y="2188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1432" name="Line 24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1433" name="Line 25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1447" name="Text Box 39"/>
            <p:cNvSpPr txBox="1">
              <a:spLocks noChangeArrowheads="1"/>
            </p:cNvSpPr>
            <p:nvPr/>
          </p:nvSpPr>
          <p:spPr bwMode="auto">
            <a:xfrm>
              <a:off x="2352" y="1241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2533" y="1893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1479" name="Text Box 71"/>
            <p:cNvSpPr txBox="1">
              <a:spLocks noChangeArrowheads="1"/>
            </p:cNvSpPr>
            <p:nvPr/>
          </p:nvSpPr>
          <p:spPr bwMode="auto">
            <a:xfrm>
              <a:off x="3600" y="2016"/>
              <a:ext cx="19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deduction “in scope” here</a:t>
              </a:r>
            </a:p>
          </p:txBody>
        </p:sp>
      </p:grpSp>
      <p:sp>
        <p:nvSpPr>
          <p:cNvPr id="401480" name="Text Box 72"/>
          <p:cNvSpPr txBox="1">
            <a:spLocks noChangeArrowheads="1"/>
          </p:cNvSpPr>
          <p:nvPr/>
        </p:nvSpPr>
        <p:spPr bwMode="auto">
          <a:xfrm>
            <a:off x="5791200" y="3962400"/>
            <a:ext cx="2962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Local proof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Every deduction written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in 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some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 frame.</a:t>
            </a:r>
          </a:p>
        </p:txBody>
      </p:sp>
    </p:spTree>
    <p:extLst>
      <p:ext uri="{BB962C8B-B14F-4D97-AF65-F5344CB8AC3E}">
        <p14:creationId xmlns:p14="http://schemas.microsoft.com/office/powerpoint/2010/main" val="1225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65" grpId="0"/>
      <p:bldP spid="401465" grpId="1"/>
      <p:bldP spid="40148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local proof</a:t>
            </a:r>
          </a:p>
        </p:txBody>
      </p:sp>
      <p:sp>
        <p:nvSpPr>
          <p:cNvPr id="402435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7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2438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2441" name="Text Box 9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2443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2444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6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2459" name="Group 27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2492" name="Line 60"/>
          <p:cNvSpPr>
            <a:spLocks noChangeShapeType="1"/>
          </p:cNvSpPr>
          <p:nvPr/>
        </p:nvSpPr>
        <p:spPr bwMode="auto">
          <a:xfrm>
            <a:off x="3048000" y="44846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502" name="Text Box 70"/>
          <p:cNvSpPr txBox="1">
            <a:spLocks noChangeArrowheads="1"/>
          </p:cNvSpPr>
          <p:nvPr/>
        </p:nvSpPr>
        <p:spPr bwMode="auto">
          <a:xfrm>
            <a:off x="914400" y="5562600"/>
            <a:ext cx="706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Forward local proof: each deduction can be assigned a frame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such that all the deduction arrows go forward.</a:t>
            </a:r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3124200" y="1817688"/>
            <a:ext cx="2144713" cy="3608387"/>
            <a:chOff x="1968" y="1145"/>
            <a:chExt cx="1351" cy="2273"/>
          </a:xfrm>
        </p:grpSpPr>
        <p:grpSp>
          <p:nvGrpSpPr>
            <p:cNvPr id="402485" name="Group 53"/>
            <p:cNvGrpSpPr>
              <a:grpSpLocks/>
            </p:cNvGrpSpPr>
            <p:nvPr/>
          </p:nvGrpSpPr>
          <p:grpSpPr bwMode="auto">
            <a:xfrm>
              <a:off x="2382" y="1529"/>
              <a:ext cx="786" cy="998"/>
              <a:chOff x="1710" y="1440"/>
              <a:chExt cx="786" cy="998"/>
            </a:xfrm>
          </p:grpSpPr>
          <p:sp>
            <p:nvSpPr>
              <p:cNvPr id="402486" name="Text Box 54"/>
              <p:cNvSpPr txBox="1">
                <a:spLocks noChangeArrowheads="1"/>
              </p:cNvSpPr>
              <p:nvPr/>
            </p:nvSpPr>
            <p:spPr bwMode="auto">
              <a:xfrm>
                <a:off x="1710" y="2188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2487" name="Line 55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488" name="Line 56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2490" name="Text Box 58"/>
            <p:cNvSpPr txBox="1">
              <a:spLocks noChangeArrowheads="1"/>
            </p:cNvSpPr>
            <p:nvPr/>
          </p:nvSpPr>
          <p:spPr bwMode="auto">
            <a:xfrm>
              <a:off x="2485" y="2681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2491" name="Text Box 59"/>
            <p:cNvSpPr txBox="1">
              <a:spLocks noChangeArrowheads="1"/>
            </p:cNvSpPr>
            <p:nvPr/>
          </p:nvSpPr>
          <p:spPr bwMode="auto">
            <a:xfrm>
              <a:off x="2448" y="3168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2688" y="248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2494" name="Group 62"/>
            <p:cNvGrpSpPr>
              <a:grpSpLocks/>
            </p:cNvGrpSpPr>
            <p:nvPr/>
          </p:nvGrpSpPr>
          <p:grpSpPr bwMode="auto">
            <a:xfrm>
              <a:off x="1968" y="1145"/>
              <a:ext cx="988" cy="346"/>
              <a:chOff x="1296" y="1056"/>
              <a:chExt cx="988" cy="346"/>
            </a:xfrm>
          </p:grpSpPr>
          <p:sp>
            <p:nvSpPr>
              <p:cNvPr id="402495" name="Text Box 63"/>
              <p:cNvSpPr txBox="1">
                <a:spLocks noChangeArrowheads="1"/>
              </p:cNvSpPr>
              <p:nvPr/>
            </p:nvSpPr>
            <p:spPr bwMode="auto">
              <a:xfrm>
                <a:off x="1680" y="1152"/>
                <a:ext cx="6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402496" name="Line 64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497" name="Line 65"/>
              <p:cNvSpPr>
                <a:spLocks noChangeShapeType="1"/>
              </p:cNvSpPr>
              <p:nvPr/>
            </p:nvSpPr>
            <p:spPr bwMode="auto">
              <a:xfrm flipH="1">
                <a:off x="1296" y="10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2498" name="Group 66"/>
            <p:cNvGrpSpPr>
              <a:grpSpLocks/>
            </p:cNvGrpSpPr>
            <p:nvPr/>
          </p:nvGrpSpPr>
          <p:grpSpPr bwMode="auto">
            <a:xfrm>
              <a:off x="1968" y="1817"/>
              <a:ext cx="1351" cy="326"/>
              <a:chOff x="1296" y="1728"/>
              <a:chExt cx="1351" cy="326"/>
            </a:xfrm>
          </p:grpSpPr>
          <p:sp>
            <p:nvSpPr>
              <p:cNvPr id="402499" name="Text Box 67"/>
              <p:cNvSpPr txBox="1">
                <a:spLocks noChangeArrowheads="1"/>
              </p:cNvSpPr>
              <p:nvPr/>
            </p:nvSpPr>
            <p:spPr bwMode="auto">
              <a:xfrm>
                <a:off x="1861" y="1804"/>
                <a:ext cx="7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y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402500" name="Line 68"/>
              <p:cNvSpPr>
                <a:spLocks noChangeShapeType="1"/>
              </p:cNvSpPr>
              <p:nvPr/>
            </p:nvSpPr>
            <p:spPr bwMode="auto">
              <a:xfrm>
                <a:off x="2112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2501" name="Line 69"/>
              <p:cNvSpPr>
                <a:spLocks noChangeShapeType="1"/>
              </p:cNvSpPr>
              <p:nvPr/>
            </p:nvSpPr>
            <p:spPr bwMode="auto">
              <a:xfrm flipH="1">
                <a:off x="1296" y="1728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2503" name="Line 71"/>
            <p:cNvSpPr>
              <a:spLocks noChangeShapeType="1"/>
            </p:cNvSpPr>
            <p:nvPr/>
          </p:nvSpPr>
          <p:spPr bwMode="auto">
            <a:xfrm>
              <a:off x="2688" y="29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505" name="Text Box 73"/>
          <p:cNvSpPr txBox="1">
            <a:spLocks noChangeArrowheads="1"/>
          </p:cNvSpPr>
          <p:nvPr/>
        </p:nvSpPr>
        <p:spPr bwMode="auto">
          <a:xfrm>
            <a:off x="914400" y="5562600"/>
            <a:ext cx="6457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forward local proof, the (conjunction of) assertions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crossing frame boundary is an interpolant.</a:t>
            </a:r>
          </a:p>
        </p:txBody>
      </p:sp>
      <p:sp>
        <p:nvSpPr>
          <p:cNvPr id="402506" name="Text Box 74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2507" name="Text Box 75"/>
          <p:cNvSpPr txBox="1">
            <a:spLocks noChangeArrowheads="1"/>
          </p:cNvSpPr>
          <p:nvPr/>
        </p:nvSpPr>
        <p:spPr bwMode="auto">
          <a:xfrm>
            <a:off x="5737225" y="2436813"/>
            <a:ext cx="84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</a:p>
        </p:txBody>
      </p:sp>
      <p:sp>
        <p:nvSpPr>
          <p:cNvPr id="402508" name="Text Box 76"/>
          <p:cNvSpPr txBox="1">
            <a:spLocks noChangeArrowheads="1"/>
          </p:cNvSpPr>
          <p:nvPr/>
        </p:nvSpPr>
        <p:spPr bwMode="auto">
          <a:xfrm>
            <a:off x="5638800" y="3951288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2509" name="Text Box 77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759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2" grpId="0" animBg="1"/>
      <p:bldP spid="402502" grpId="0"/>
      <p:bldP spid="402502" grpId="1"/>
      <p:bldP spid="402505" grpId="0"/>
      <p:bldP spid="402506" grpId="0"/>
      <p:bldP spid="402507" grpId="0"/>
      <p:bldP spid="402508" grpId="0"/>
      <p:bldP spid="40250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local proof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3463" name="Group 7"/>
          <p:cNvGrpSpPr>
            <a:grpSpLocks/>
          </p:cNvGrpSpPr>
          <p:nvPr/>
        </p:nvGrpSpPr>
        <p:grpSpPr bwMode="auto">
          <a:xfrm>
            <a:off x="2133600" y="1665288"/>
            <a:ext cx="976313" cy="2957512"/>
            <a:chOff x="672" y="960"/>
            <a:chExt cx="615" cy="1863"/>
          </a:xfrm>
        </p:grpSpPr>
        <p:sp>
          <p:nvSpPr>
            <p:cNvPr id="403464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45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3465" name="Text Box 9"/>
            <p:cNvSpPr txBox="1">
              <a:spLocks noChangeArrowheads="1"/>
            </p:cNvSpPr>
            <p:nvPr/>
          </p:nvSpPr>
          <p:spPr bwMode="auto">
            <a:xfrm>
              <a:off x="672" y="1641"/>
              <a:ext cx="61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=y</a:t>
              </a:r>
              <a:r>
                <a:rPr lang="en-US" sz="1800" baseline="-25000">
                  <a:effectLst/>
                </a:rPr>
                <a:t>0</a:t>
              </a:r>
              <a:r>
                <a:rPr lang="en-US" sz="1800">
                  <a:effectLst/>
                </a:rPr>
                <a:t>+1</a:t>
              </a:r>
            </a:p>
          </p:txBody>
        </p:sp>
        <p:sp>
          <p:nvSpPr>
            <p:cNvPr id="403466" name="Text Box 10"/>
            <p:cNvSpPr txBox="1">
              <a:spLocks noChangeArrowheads="1"/>
            </p:cNvSpPr>
            <p:nvPr/>
          </p:nvSpPr>
          <p:spPr bwMode="auto">
            <a:xfrm>
              <a:off x="770" y="2592"/>
              <a:ext cx="47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y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endParaRPr lang="en-US" sz="1800">
                <a:effectLst/>
              </a:endParaRPr>
            </a:p>
          </p:txBody>
        </p:sp>
      </p:grpSp>
      <p:grpSp>
        <p:nvGrpSpPr>
          <p:cNvPr id="403467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70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472" name="Group 16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3473" name="Text Box 1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3474" name="Text Box 1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3475" name="Text Box 1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3477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7081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Reverse local proof: each deduction can be assigned a frame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such that all the deduction arrows go backward.</a:t>
            </a:r>
          </a:p>
        </p:txBody>
      </p:sp>
      <p:sp>
        <p:nvSpPr>
          <p:cNvPr id="403495" name="Text Box 39"/>
          <p:cNvSpPr txBox="1">
            <a:spLocks noChangeArrowheads="1"/>
          </p:cNvSpPr>
          <p:nvPr/>
        </p:nvSpPr>
        <p:spPr bwMode="auto">
          <a:xfrm>
            <a:off x="914400" y="5562600"/>
            <a:ext cx="5978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local proof, the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of assertions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crossing frame boundary is an interpolant.</a:t>
            </a:r>
          </a:p>
        </p:txBody>
      </p:sp>
      <p:sp>
        <p:nvSpPr>
          <p:cNvPr id="403496" name="Text Box 40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3497" name="Text Box 41"/>
          <p:cNvSpPr txBox="1">
            <a:spLocks noChangeArrowheads="1"/>
          </p:cNvSpPr>
          <p:nvPr/>
        </p:nvSpPr>
        <p:spPr bwMode="auto">
          <a:xfrm>
            <a:off x="5656263" y="2436813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3498" name="Text Box 42"/>
          <p:cNvSpPr txBox="1">
            <a:spLocks noChangeArrowheads="1"/>
          </p:cNvSpPr>
          <p:nvPr/>
        </p:nvSpPr>
        <p:spPr bwMode="auto">
          <a:xfrm>
            <a:off x="5697538" y="3951288"/>
            <a:ext cx="1147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03499" name="Text Box 43"/>
          <p:cNvSpPr txBox="1">
            <a:spLocks noChangeArrowheads="1"/>
          </p:cNvSpPr>
          <p:nvPr/>
        </p:nvSpPr>
        <p:spPr bwMode="auto">
          <a:xfrm>
            <a:off x="5683250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3508" name="Group 52"/>
          <p:cNvGrpSpPr>
            <a:grpSpLocks/>
          </p:cNvGrpSpPr>
          <p:nvPr/>
        </p:nvGrpSpPr>
        <p:grpSpPr bwMode="auto">
          <a:xfrm>
            <a:off x="2590800" y="3200400"/>
            <a:ext cx="2286000" cy="777875"/>
            <a:chOff x="1632" y="2016"/>
            <a:chExt cx="1440" cy="490"/>
          </a:xfrm>
        </p:grpSpPr>
        <p:sp>
          <p:nvSpPr>
            <p:cNvPr id="403491" name="Text Box 35"/>
            <p:cNvSpPr txBox="1">
              <a:spLocks noChangeArrowheads="1"/>
            </p:cNvSpPr>
            <p:nvPr/>
          </p:nvSpPr>
          <p:spPr bwMode="auto">
            <a:xfrm>
              <a:off x="2286" y="2256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3500" name="Freeform 44"/>
            <p:cNvSpPr>
              <a:spLocks/>
            </p:cNvSpPr>
            <p:nvPr/>
          </p:nvSpPr>
          <p:spPr bwMode="auto">
            <a:xfrm>
              <a:off x="1632" y="2016"/>
              <a:ext cx="624" cy="384"/>
            </a:xfrm>
            <a:custGeom>
              <a:avLst/>
              <a:gdLst>
                <a:gd name="T0" fmla="*/ 0 w 912"/>
                <a:gd name="T1" fmla="*/ 0 h 432"/>
                <a:gd name="T2" fmla="*/ 0 w 912"/>
                <a:gd name="T3" fmla="*/ 432 h 432"/>
                <a:gd name="T4" fmla="*/ 912 w 912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2" h="432">
                  <a:moveTo>
                    <a:pt x="0" y="0"/>
                  </a:moveTo>
                  <a:lnTo>
                    <a:pt x="0" y="432"/>
                  </a:lnTo>
                  <a:lnTo>
                    <a:pt x="912" y="43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09" name="Group 53"/>
          <p:cNvGrpSpPr>
            <a:grpSpLocks/>
          </p:cNvGrpSpPr>
          <p:nvPr/>
        </p:nvGrpSpPr>
        <p:grpSpPr bwMode="auto">
          <a:xfrm>
            <a:off x="3048000" y="2879725"/>
            <a:ext cx="2286000" cy="1539875"/>
            <a:chOff x="1920" y="1814"/>
            <a:chExt cx="1440" cy="970"/>
          </a:xfrm>
        </p:grpSpPr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273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3501" name="Text Box 45"/>
            <p:cNvSpPr txBox="1">
              <a:spLocks noChangeArrowheads="1"/>
            </p:cNvSpPr>
            <p:nvPr/>
          </p:nvSpPr>
          <p:spPr bwMode="auto">
            <a:xfrm>
              <a:off x="2574" y="181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03502" name="Freeform 46"/>
            <p:cNvSpPr>
              <a:spLocks/>
            </p:cNvSpPr>
            <p:nvPr/>
          </p:nvSpPr>
          <p:spPr bwMode="auto">
            <a:xfrm>
              <a:off x="1920" y="2064"/>
              <a:ext cx="1296" cy="720"/>
            </a:xfrm>
            <a:custGeom>
              <a:avLst/>
              <a:gdLst>
                <a:gd name="T0" fmla="*/ 0 w 1296"/>
                <a:gd name="T1" fmla="*/ 768 h 768"/>
                <a:gd name="T2" fmla="*/ 1296 w 1296"/>
                <a:gd name="T3" fmla="*/ 768 h 768"/>
                <a:gd name="T4" fmla="*/ 1296 w 1296"/>
                <a:gd name="T5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768">
                  <a:moveTo>
                    <a:pt x="0" y="768"/>
                  </a:moveTo>
                  <a:lnTo>
                    <a:pt x="1296" y="768"/>
                  </a:lnTo>
                  <a:lnTo>
                    <a:pt x="1296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0" name="Group 54"/>
          <p:cNvGrpSpPr>
            <a:grpSpLocks/>
          </p:cNvGrpSpPr>
          <p:nvPr/>
        </p:nvGrpSpPr>
        <p:grpSpPr bwMode="auto">
          <a:xfrm>
            <a:off x="2667000" y="2057400"/>
            <a:ext cx="1873250" cy="457200"/>
            <a:chOff x="1680" y="1296"/>
            <a:chExt cx="1180" cy="288"/>
          </a:xfrm>
        </p:grpSpPr>
        <p:sp>
          <p:nvSpPr>
            <p:cNvPr id="403487" name="Text Box 31"/>
            <p:cNvSpPr txBox="1">
              <a:spLocks noChangeArrowheads="1"/>
            </p:cNvSpPr>
            <p:nvPr/>
          </p:nvSpPr>
          <p:spPr bwMode="auto">
            <a:xfrm>
              <a:off x="2256" y="1334"/>
              <a:ext cx="6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03503" name="Freeform 47"/>
            <p:cNvSpPr>
              <a:spLocks/>
            </p:cNvSpPr>
            <p:nvPr/>
          </p:nvSpPr>
          <p:spPr bwMode="auto">
            <a:xfrm>
              <a:off x="1680" y="1296"/>
              <a:ext cx="576" cy="192"/>
            </a:xfrm>
            <a:custGeom>
              <a:avLst/>
              <a:gdLst>
                <a:gd name="T0" fmla="*/ 0 w 576"/>
                <a:gd name="T1" fmla="*/ 0 h 96"/>
                <a:gd name="T2" fmla="*/ 0 w 576"/>
                <a:gd name="T3" fmla="*/ 96 h 96"/>
                <a:gd name="T4" fmla="*/ 576 w 57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96">
                  <a:moveTo>
                    <a:pt x="0" y="0"/>
                  </a:moveTo>
                  <a:lnTo>
                    <a:pt x="0" y="96"/>
                  </a:lnTo>
                  <a:lnTo>
                    <a:pt x="576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1" name="Group 55"/>
          <p:cNvGrpSpPr>
            <a:grpSpLocks/>
          </p:cNvGrpSpPr>
          <p:nvPr/>
        </p:nvGrpSpPr>
        <p:grpSpPr bwMode="auto">
          <a:xfrm>
            <a:off x="4191000" y="1600200"/>
            <a:ext cx="803275" cy="1295400"/>
            <a:chOff x="2640" y="1008"/>
            <a:chExt cx="506" cy="816"/>
          </a:xfrm>
        </p:grpSpPr>
        <p:sp>
          <p:nvSpPr>
            <p:cNvPr id="403504" name="Text Box 48"/>
            <p:cNvSpPr txBox="1">
              <a:spLocks noChangeArrowheads="1"/>
            </p:cNvSpPr>
            <p:nvPr/>
          </p:nvSpPr>
          <p:spPr bwMode="auto">
            <a:xfrm>
              <a:off x="2640" y="1008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3505" name="Line 49"/>
            <p:cNvSpPr>
              <a:spLocks noChangeShapeType="1"/>
            </p:cNvSpPr>
            <p:nvPr/>
          </p:nvSpPr>
          <p:spPr bwMode="auto">
            <a:xfrm flipV="1">
              <a:off x="2736" y="12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506" name="Line 50"/>
            <p:cNvSpPr>
              <a:spLocks noChangeShapeType="1"/>
            </p:cNvSpPr>
            <p:nvPr/>
          </p:nvSpPr>
          <p:spPr bwMode="auto">
            <a:xfrm flipV="1">
              <a:off x="2976" y="12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3512" name="Group 56"/>
          <p:cNvGrpSpPr>
            <a:grpSpLocks/>
          </p:cNvGrpSpPr>
          <p:nvPr/>
        </p:nvGrpSpPr>
        <p:grpSpPr bwMode="auto">
          <a:xfrm>
            <a:off x="4038600" y="990600"/>
            <a:ext cx="990600" cy="609600"/>
            <a:chOff x="2544" y="624"/>
            <a:chExt cx="624" cy="384"/>
          </a:xfrm>
        </p:grpSpPr>
        <p:sp>
          <p:nvSpPr>
            <p:cNvPr id="403484" name="Text Box 28"/>
            <p:cNvSpPr txBox="1">
              <a:spLocks noChangeArrowheads="1"/>
            </p:cNvSpPr>
            <p:nvPr/>
          </p:nvSpPr>
          <p:spPr bwMode="auto">
            <a:xfrm>
              <a:off x="2544" y="62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3507" name="Line 51"/>
            <p:cNvSpPr>
              <a:spLocks noChangeShapeType="1"/>
            </p:cNvSpPr>
            <p:nvPr/>
          </p:nvSpPr>
          <p:spPr bwMode="auto">
            <a:xfrm flipV="1">
              <a:off x="2880" y="8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0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7" grpId="0"/>
      <p:bldP spid="403477" grpId="1"/>
      <p:bldP spid="403495" grpId="0"/>
      <p:bldP spid="403496" grpId="0"/>
      <p:bldP spid="403497" grpId="0"/>
      <p:bldP spid="403498" grpId="0"/>
      <p:bldP spid="40349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local proof</a:t>
            </a:r>
          </a:p>
        </p:txBody>
      </p:sp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3232150" y="4103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4487" name="Group 7"/>
          <p:cNvGrpSpPr>
            <a:grpSpLocks/>
          </p:cNvGrpSpPr>
          <p:nvPr/>
        </p:nvGrpSpPr>
        <p:grpSpPr bwMode="auto">
          <a:xfrm>
            <a:off x="2286000" y="1665288"/>
            <a:ext cx="962025" cy="2957512"/>
            <a:chOff x="722" y="960"/>
            <a:chExt cx="606" cy="1863"/>
          </a:xfrm>
        </p:grpSpPr>
        <p:sp>
          <p:nvSpPr>
            <p:cNvPr id="404488" name="Text Box 8"/>
            <p:cNvSpPr txBox="1">
              <a:spLocks noChangeArrowheads="1"/>
            </p:cNvSpPr>
            <p:nvPr/>
          </p:nvSpPr>
          <p:spPr bwMode="auto">
            <a:xfrm>
              <a:off x="798" y="960"/>
              <a:ext cx="53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=3y</a:t>
              </a:r>
              <a:r>
                <a:rPr lang="en-US" sz="1800" baseline="-25000">
                  <a:effectLst/>
                </a:rPr>
                <a:t>0</a:t>
              </a:r>
            </a:p>
          </p:txBody>
        </p:sp>
        <p:sp>
          <p:nvSpPr>
            <p:cNvPr id="404489" name="Text Box 9"/>
            <p:cNvSpPr txBox="1">
              <a:spLocks noChangeArrowheads="1"/>
            </p:cNvSpPr>
            <p:nvPr/>
          </p:nvSpPr>
          <p:spPr bwMode="auto">
            <a:xfrm>
              <a:off x="722" y="1646"/>
              <a:ext cx="51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x</a:t>
              </a:r>
              <a:r>
                <a:rPr lang="en-US" sz="1800" baseline="-25000">
                  <a:effectLst/>
                </a:rPr>
                <a:t>1</a:t>
              </a:r>
              <a:r>
                <a:rPr lang="en-US" sz="1800">
                  <a:effectLst/>
                </a:rPr>
                <a:t>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2</a:t>
              </a:r>
            </a:p>
          </p:txBody>
        </p:sp>
        <p:sp>
          <p:nvSpPr>
            <p:cNvPr id="404490" name="Text Box 10"/>
            <p:cNvSpPr txBox="1">
              <a:spLocks noChangeArrowheads="1"/>
            </p:cNvSpPr>
            <p:nvPr/>
          </p:nvSpPr>
          <p:spPr bwMode="auto">
            <a:xfrm>
              <a:off x="752" y="2592"/>
              <a:ext cx="513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1 </a:t>
              </a:r>
              <a:r>
                <a:rPr lang="en-US" sz="1800">
                  <a:effectLst/>
                  <a:latin typeface="cmsy10" pitchFamily="34" charset="0"/>
                </a:rPr>
                <a:t>·</a:t>
              </a:r>
              <a:r>
                <a:rPr lang="en-US" sz="1800">
                  <a:effectLst/>
                </a:rPr>
                <a:t> x</a:t>
              </a:r>
              <a:r>
                <a:rPr lang="en-US" sz="1800" baseline="-25000">
                  <a:effectLst/>
                </a:rPr>
                <a:t>1</a:t>
              </a:r>
            </a:p>
          </p:txBody>
        </p:sp>
      </p:grpSp>
      <p:grpSp>
        <p:nvGrpSpPr>
          <p:cNvPr id="404491" name="Group 11"/>
          <p:cNvGrpSpPr>
            <a:grpSpLocks/>
          </p:cNvGrpSpPr>
          <p:nvPr/>
        </p:nvGrpSpPr>
        <p:grpSpPr bwMode="auto">
          <a:xfrm>
            <a:off x="2438400" y="1512888"/>
            <a:ext cx="3124200" cy="3505200"/>
            <a:chOff x="864" y="864"/>
            <a:chExt cx="1968" cy="2208"/>
          </a:xfrm>
        </p:grpSpPr>
        <p:sp>
          <p:nvSpPr>
            <p:cNvPr id="404492" name="Line 12"/>
            <p:cNvSpPr>
              <a:spLocks noChangeShapeType="1"/>
            </p:cNvSpPr>
            <p:nvPr/>
          </p:nvSpPr>
          <p:spPr bwMode="auto">
            <a:xfrm>
              <a:off x="864" y="8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3" name="Line 13"/>
            <p:cNvSpPr>
              <a:spLocks noChangeShapeType="1"/>
            </p:cNvSpPr>
            <p:nvPr/>
          </p:nvSpPr>
          <p:spPr bwMode="auto">
            <a:xfrm>
              <a:off x="864" y="15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4" name="Line 14"/>
            <p:cNvSpPr>
              <a:spLocks noChangeShapeType="1"/>
            </p:cNvSpPr>
            <p:nvPr/>
          </p:nvSpPr>
          <p:spPr bwMode="auto">
            <a:xfrm>
              <a:off x="86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495" name="Line 15"/>
            <p:cNvSpPr>
              <a:spLocks noChangeShapeType="1"/>
            </p:cNvSpPr>
            <p:nvPr/>
          </p:nvSpPr>
          <p:spPr bwMode="auto">
            <a:xfrm>
              <a:off x="864" y="307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496" name="Group 16"/>
          <p:cNvGrpSpPr>
            <a:grpSpLocks/>
          </p:cNvGrpSpPr>
          <p:nvPr/>
        </p:nvGrpSpPr>
        <p:grpSpPr bwMode="auto">
          <a:xfrm>
            <a:off x="1136650" y="1828800"/>
            <a:ext cx="860425" cy="2987675"/>
            <a:chOff x="4582" y="1152"/>
            <a:chExt cx="542" cy="1882"/>
          </a:xfrm>
        </p:grpSpPr>
        <p:sp>
          <p:nvSpPr>
            <p:cNvPr id="404497" name="Text Box 17"/>
            <p:cNvSpPr txBox="1">
              <a:spLocks noChangeArrowheads="1"/>
            </p:cNvSpPr>
            <p:nvPr/>
          </p:nvSpPr>
          <p:spPr bwMode="auto">
            <a:xfrm>
              <a:off x="4582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4498" name="Text Box 18"/>
            <p:cNvSpPr txBox="1">
              <a:spLocks noChangeArrowheads="1"/>
            </p:cNvSpPr>
            <p:nvPr/>
          </p:nvSpPr>
          <p:spPr bwMode="auto">
            <a:xfrm>
              <a:off x="4672" y="2054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4499" name="Text Box 19"/>
            <p:cNvSpPr txBox="1">
              <a:spLocks noChangeArrowheads="1"/>
            </p:cNvSpPr>
            <p:nvPr/>
          </p:nvSpPr>
          <p:spPr bwMode="auto">
            <a:xfrm>
              <a:off x="4672" y="2784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4500" name="Text Box 20"/>
          <p:cNvSpPr txBox="1">
            <a:spLocks noChangeArrowheads="1"/>
          </p:cNvSpPr>
          <p:nvPr/>
        </p:nvSpPr>
        <p:spPr bwMode="auto">
          <a:xfrm>
            <a:off x="914400" y="5562600"/>
            <a:ext cx="7108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General local proof: each deduction can be assigned a frame,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deduction arrows can go either way.</a:t>
            </a:r>
          </a:p>
        </p:txBody>
      </p:sp>
      <p:sp>
        <p:nvSpPr>
          <p:cNvPr id="404501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716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 a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local proof, the interpolants contain implications.</a:t>
            </a:r>
          </a:p>
        </p:txBody>
      </p:sp>
      <p:sp>
        <p:nvSpPr>
          <p:cNvPr id="404502" name="Text Box 22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4503" name="Text Box 23"/>
          <p:cNvSpPr txBox="1">
            <a:spLocks noChangeArrowheads="1"/>
          </p:cNvSpPr>
          <p:nvPr/>
        </p:nvSpPr>
        <p:spPr bwMode="auto">
          <a:xfrm>
            <a:off x="5819775" y="2436813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4504" name="Text Box 24"/>
          <p:cNvSpPr txBox="1">
            <a:spLocks noChangeArrowheads="1"/>
          </p:cNvSpPr>
          <p:nvPr/>
        </p:nvSpPr>
        <p:spPr bwMode="auto">
          <a:xfrm>
            <a:off x="5834063" y="3951288"/>
            <a:ext cx="88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0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4505" name="Text Box 25"/>
          <p:cNvSpPr txBox="1">
            <a:spLocks noChangeArrowheads="1"/>
          </p:cNvSpPr>
          <p:nvPr/>
        </p:nvSpPr>
        <p:spPr bwMode="auto">
          <a:xfrm>
            <a:off x="5683250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4529" name="Group 49"/>
          <p:cNvGrpSpPr>
            <a:grpSpLocks/>
          </p:cNvGrpSpPr>
          <p:nvPr/>
        </p:nvGrpSpPr>
        <p:grpSpPr bwMode="auto">
          <a:xfrm>
            <a:off x="2667000" y="2057400"/>
            <a:ext cx="1833563" cy="838200"/>
            <a:chOff x="1680" y="1296"/>
            <a:chExt cx="1155" cy="528"/>
          </a:xfrm>
        </p:grpSpPr>
        <p:grpSp>
          <p:nvGrpSpPr>
            <p:cNvPr id="404513" name="Group 33"/>
            <p:cNvGrpSpPr>
              <a:grpSpLocks/>
            </p:cNvGrpSpPr>
            <p:nvPr/>
          </p:nvGrpSpPr>
          <p:grpSpPr bwMode="auto">
            <a:xfrm>
              <a:off x="1680" y="1296"/>
              <a:ext cx="1155" cy="288"/>
              <a:chOff x="1680" y="1296"/>
              <a:chExt cx="1155" cy="288"/>
            </a:xfrm>
          </p:grpSpPr>
          <p:sp>
            <p:nvSpPr>
              <p:cNvPr id="404514" name="Text Box 34"/>
              <p:cNvSpPr txBox="1">
                <a:spLocks noChangeArrowheads="1"/>
              </p:cNvSpPr>
              <p:nvPr/>
            </p:nvSpPr>
            <p:spPr bwMode="auto">
              <a:xfrm>
                <a:off x="2280" y="1334"/>
                <a:ext cx="5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en-US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msy10" pitchFamily="34" charset="0"/>
                  </a:rPr>
                  <a:t>·</a:t>
                </a:r>
                <a:r>
                  <a:rPr lang="en-US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0</a:t>
                </a:r>
                <a:endPara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04515" name="Freeform 35"/>
              <p:cNvSpPr>
                <a:spLocks/>
              </p:cNvSpPr>
              <p:nvPr/>
            </p:nvSpPr>
            <p:spPr bwMode="auto">
              <a:xfrm>
                <a:off x="1680" y="1296"/>
                <a:ext cx="576" cy="192"/>
              </a:xfrm>
              <a:custGeom>
                <a:avLst/>
                <a:gdLst>
                  <a:gd name="T0" fmla="*/ 0 w 576"/>
                  <a:gd name="T1" fmla="*/ 0 h 96"/>
                  <a:gd name="T2" fmla="*/ 0 w 576"/>
                  <a:gd name="T3" fmla="*/ 96 h 96"/>
                  <a:gd name="T4" fmla="*/ 576 w 576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6" h="96">
                    <a:moveTo>
                      <a:pt x="0" y="0"/>
                    </a:moveTo>
                    <a:lnTo>
                      <a:pt x="0" y="96"/>
                    </a:lnTo>
                    <a:lnTo>
                      <a:pt x="576" y="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4523" name="Freeform 43"/>
            <p:cNvSpPr>
              <a:spLocks/>
            </p:cNvSpPr>
            <p:nvPr/>
          </p:nvSpPr>
          <p:spPr bwMode="auto">
            <a:xfrm>
              <a:off x="1968" y="1584"/>
              <a:ext cx="432" cy="240"/>
            </a:xfrm>
            <a:custGeom>
              <a:avLst/>
              <a:gdLst>
                <a:gd name="T0" fmla="*/ 0 w 432"/>
                <a:gd name="T1" fmla="*/ 240 h 240"/>
                <a:gd name="T2" fmla="*/ 432 w 432"/>
                <a:gd name="T3" fmla="*/ 240 h 240"/>
                <a:gd name="T4" fmla="*/ 432 w 432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0">
                  <a:moveTo>
                    <a:pt x="0" y="240"/>
                  </a:moveTo>
                  <a:lnTo>
                    <a:pt x="432" y="240"/>
                  </a:ln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530" name="Group 50"/>
          <p:cNvGrpSpPr>
            <a:grpSpLocks/>
          </p:cNvGrpSpPr>
          <p:nvPr/>
        </p:nvGrpSpPr>
        <p:grpSpPr bwMode="auto">
          <a:xfrm>
            <a:off x="3124200" y="2514600"/>
            <a:ext cx="1489075" cy="2209800"/>
            <a:chOff x="1968" y="1584"/>
            <a:chExt cx="938" cy="1392"/>
          </a:xfrm>
        </p:grpSpPr>
        <p:sp>
          <p:nvSpPr>
            <p:cNvPr id="404524" name="Text Box 44"/>
            <p:cNvSpPr txBox="1">
              <a:spLocks noChangeArrowheads="1"/>
            </p:cNvSpPr>
            <p:nvPr/>
          </p:nvSpPr>
          <p:spPr bwMode="auto">
            <a:xfrm>
              <a:off x="2400" y="2726"/>
              <a:ext cx="5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2640" y="15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968" y="28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4531" name="Group 51"/>
          <p:cNvGrpSpPr>
            <a:grpSpLocks/>
          </p:cNvGrpSpPr>
          <p:nvPr/>
        </p:nvGrpSpPr>
        <p:grpSpPr bwMode="auto">
          <a:xfrm>
            <a:off x="3733800" y="4724400"/>
            <a:ext cx="990600" cy="777875"/>
            <a:chOff x="2352" y="2976"/>
            <a:chExt cx="624" cy="490"/>
          </a:xfrm>
        </p:grpSpPr>
        <p:sp>
          <p:nvSpPr>
            <p:cNvPr id="404527" name="Text Box 47"/>
            <p:cNvSpPr txBox="1">
              <a:spLocks noChangeArrowheads="1"/>
            </p:cNvSpPr>
            <p:nvPr/>
          </p:nvSpPr>
          <p:spPr bwMode="auto">
            <a:xfrm>
              <a:off x="2352" y="321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4528" name="Line 48"/>
            <p:cNvSpPr>
              <a:spLocks noChangeShapeType="1"/>
            </p:cNvSpPr>
            <p:nvPr/>
          </p:nvSpPr>
          <p:spPr bwMode="auto">
            <a:xfrm>
              <a:off x="2640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7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00" grpId="0"/>
      <p:bldP spid="404500" grpId="1"/>
      <p:bldP spid="404501" grpId="0"/>
      <p:bldP spid="404502" grpId="0"/>
      <p:bldP spid="404503" grpId="0"/>
      <p:bldP spid="404504" grpId="0"/>
      <p:bldP spid="40450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394244" name="Rectangle 4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4245" name="Text Box 5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533400" y="18288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with SP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The strongest post-condition of 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 w.r.t. progam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 written SP(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), is the  strongest 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 such that {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}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 {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}.</a:t>
            </a:r>
          </a:p>
          <a:p>
            <a:r>
              <a:rPr lang="en-US"/>
              <a:t> The SP exactly characterizes the states reachable via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.</a:t>
            </a:r>
          </a:p>
          <a:p>
            <a:endParaRPr lang="en-US"/>
          </a:p>
        </p:txBody>
      </p:sp>
      <p:grpSp>
        <p:nvGrpSpPr>
          <p:cNvPr id="405541" name="Group 37"/>
          <p:cNvGrpSpPr>
            <a:grpSpLocks/>
          </p:cNvGrpSpPr>
          <p:nvPr/>
        </p:nvGrpSpPr>
        <p:grpSpPr bwMode="auto">
          <a:xfrm>
            <a:off x="639763" y="2667000"/>
            <a:ext cx="3125787" cy="3505200"/>
            <a:chOff x="403" y="1680"/>
            <a:chExt cx="1969" cy="2208"/>
          </a:xfrm>
        </p:grpSpPr>
        <p:grpSp>
          <p:nvGrpSpPr>
            <p:cNvPr id="405508" name="Group 4"/>
            <p:cNvGrpSpPr>
              <a:grpSpLocks/>
            </p:cNvGrpSpPr>
            <p:nvPr/>
          </p:nvGrpSpPr>
          <p:grpSpPr bwMode="auto">
            <a:xfrm>
              <a:off x="1614" y="2064"/>
              <a:ext cx="489" cy="1824"/>
              <a:chOff x="1614" y="720"/>
              <a:chExt cx="489" cy="1824"/>
            </a:xfrm>
          </p:grpSpPr>
          <p:sp>
            <p:nvSpPr>
              <p:cNvPr id="405509" name="Text Box 5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False</a:t>
                </a:r>
              </a:p>
            </p:txBody>
          </p:sp>
          <p:sp>
            <p:nvSpPr>
              <p:cNvPr id="405510" name="Text Box 6"/>
              <p:cNvSpPr txBox="1">
                <a:spLocks noChangeArrowheads="1"/>
              </p:cNvSpPr>
              <p:nvPr/>
            </p:nvSpPr>
            <p:spPr bwMode="auto">
              <a:xfrm>
                <a:off x="1652" y="124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=y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405511" name="Text Box 7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True</a:t>
                </a:r>
              </a:p>
            </p:txBody>
          </p:sp>
          <p:sp>
            <p:nvSpPr>
              <p:cNvPr id="405512" name="Text Box 8"/>
              <p:cNvSpPr txBox="1">
                <a:spLocks noChangeArrowheads="1"/>
              </p:cNvSpPr>
              <p:nvPr/>
            </p:nvSpPr>
            <p:spPr bwMode="auto">
              <a:xfrm>
                <a:off x="1630" y="177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&gt;x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405513" name="Group 9"/>
            <p:cNvGrpSpPr>
              <a:grpSpLocks/>
            </p:cNvGrpSpPr>
            <p:nvPr/>
          </p:nvGrpSpPr>
          <p:grpSpPr bwMode="auto">
            <a:xfrm>
              <a:off x="816" y="2160"/>
              <a:ext cx="644" cy="1680"/>
              <a:chOff x="920" y="768"/>
              <a:chExt cx="644" cy="1680"/>
            </a:xfrm>
          </p:grpSpPr>
          <p:grpSp>
            <p:nvGrpSpPr>
              <p:cNvPr id="405514" name="Group 10"/>
              <p:cNvGrpSpPr>
                <a:grpSpLocks/>
              </p:cNvGrpSpPr>
              <p:nvPr/>
            </p:nvGrpSpPr>
            <p:grpSpPr bwMode="auto">
              <a:xfrm>
                <a:off x="920" y="864"/>
                <a:ext cx="644" cy="1584"/>
                <a:chOff x="920" y="864"/>
                <a:chExt cx="644" cy="1584"/>
              </a:xfrm>
            </p:grpSpPr>
            <p:sp>
              <p:nvSpPr>
                <p:cNvPr id="405515" name="Line 11"/>
                <p:cNvSpPr>
                  <a:spLocks noChangeShapeType="1"/>
                </p:cNvSpPr>
                <p:nvPr/>
              </p:nvSpPr>
              <p:spPr bwMode="auto">
                <a:xfrm>
                  <a:off x="1516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16" name="Oval 12"/>
                <p:cNvSpPr>
                  <a:spLocks noChangeArrowheads="1"/>
                </p:cNvSpPr>
                <p:nvPr/>
              </p:nvSpPr>
              <p:spPr bwMode="auto">
                <a:xfrm>
                  <a:off x="146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5517" name="Line 13"/>
                <p:cNvSpPr>
                  <a:spLocks noChangeShapeType="1"/>
                </p:cNvSpPr>
                <p:nvPr/>
              </p:nvSpPr>
              <p:spPr bwMode="auto">
                <a:xfrm>
                  <a:off x="1516" y="139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18" name="Oval 14"/>
                <p:cNvSpPr>
                  <a:spLocks noChangeArrowheads="1"/>
                </p:cNvSpPr>
                <p:nvPr/>
              </p:nvSpPr>
              <p:spPr bwMode="auto">
                <a:xfrm>
                  <a:off x="1468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5519" name="Line 15"/>
                <p:cNvSpPr>
                  <a:spLocks noChangeShapeType="1"/>
                </p:cNvSpPr>
                <p:nvPr/>
              </p:nvSpPr>
              <p:spPr bwMode="auto">
                <a:xfrm>
                  <a:off x="1516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5520" name="Oval 16"/>
                <p:cNvSpPr>
                  <a:spLocks noChangeArrowheads="1"/>
                </p:cNvSpPr>
                <p:nvPr/>
              </p:nvSpPr>
              <p:spPr bwMode="auto">
                <a:xfrm>
                  <a:off x="1468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405521" name="Group 17"/>
                <p:cNvGrpSpPr>
                  <a:grpSpLocks/>
                </p:cNvGrpSpPr>
                <p:nvPr/>
              </p:nvGrpSpPr>
              <p:grpSpPr bwMode="auto">
                <a:xfrm>
                  <a:off x="920" y="912"/>
                  <a:ext cx="424" cy="1298"/>
                  <a:chOff x="920" y="912"/>
                  <a:chExt cx="424" cy="1298"/>
                </a:xfrm>
              </p:grpSpPr>
              <p:sp>
                <p:nvSpPr>
                  <p:cNvPr id="405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912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effectLst/>
                      </a:rPr>
                      <a:t>x=y;</a:t>
                    </a:r>
                    <a:endParaRPr lang="en-US" sz="1800" baseline="-25000">
                      <a:effectLst/>
                    </a:endParaRPr>
                  </a:p>
                </p:txBody>
              </p:sp>
              <p:sp>
                <p:nvSpPr>
                  <p:cNvPr id="40552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" y="1449"/>
                    <a:ext cx="39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y++;</a:t>
                    </a:r>
                  </a:p>
                </p:txBody>
              </p:sp>
              <p:sp>
                <p:nvSpPr>
                  <p:cNvPr id="405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" y="1979"/>
                    <a:ext cx="4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[x=y]</a:t>
                    </a:r>
                  </a:p>
                </p:txBody>
              </p:sp>
            </p:grpSp>
          </p:grpSp>
          <p:sp>
            <p:nvSpPr>
              <p:cNvPr id="405525" name="Oval 21"/>
              <p:cNvSpPr>
                <a:spLocks noChangeArrowheads="1"/>
              </p:cNvSpPr>
              <p:nvPr/>
            </p:nvSpPr>
            <p:spPr bwMode="auto">
              <a:xfrm>
                <a:off x="1468" y="7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grpSp>
          <p:nvGrpSpPr>
            <p:cNvPr id="405526" name="Group 22"/>
            <p:cNvGrpSpPr>
              <a:grpSpLocks/>
            </p:cNvGrpSpPr>
            <p:nvPr/>
          </p:nvGrpSpPr>
          <p:grpSpPr bwMode="auto">
            <a:xfrm>
              <a:off x="768" y="2304"/>
              <a:ext cx="615" cy="1296"/>
              <a:chOff x="846" y="912"/>
              <a:chExt cx="615" cy="1296"/>
            </a:xfrm>
          </p:grpSpPr>
          <p:sp>
            <p:nvSpPr>
              <p:cNvPr id="405527" name="Text Box 23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491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 y</a:t>
                </a:r>
                <a:r>
                  <a:rPr lang="en-US" sz="1800" baseline="-25000">
                    <a:effectLst/>
                  </a:rPr>
                  <a:t>0</a:t>
                </a:r>
              </a:p>
            </p:txBody>
          </p:sp>
          <p:sp>
            <p:nvSpPr>
              <p:cNvPr id="405528" name="Text Box 24"/>
              <p:cNvSpPr txBox="1">
                <a:spLocks noChangeArrowheads="1"/>
              </p:cNvSpPr>
              <p:nvPr/>
            </p:nvSpPr>
            <p:spPr bwMode="auto">
              <a:xfrm>
                <a:off x="846" y="1449"/>
                <a:ext cx="61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=y</a:t>
                </a:r>
                <a:r>
                  <a:rPr lang="en-US" sz="1800" baseline="-25000">
                    <a:effectLst/>
                  </a:rPr>
                  <a:t>0</a:t>
                </a:r>
                <a:r>
                  <a:rPr lang="en-US" sz="1800">
                    <a:effectLst/>
                  </a:rPr>
                  <a:t>+1</a:t>
                </a:r>
              </a:p>
            </p:txBody>
          </p:sp>
          <p:sp>
            <p:nvSpPr>
              <p:cNvPr id="405529" name="Text Box 25"/>
              <p:cNvSpPr txBox="1">
                <a:spLocks noChangeArrowheads="1"/>
              </p:cNvSpPr>
              <p:nvPr/>
            </p:nvSpPr>
            <p:spPr bwMode="auto">
              <a:xfrm>
                <a:off x="925" y="1977"/>
                <a:ext cx="44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  <a:latin typeface="Symbol" pitchFamily="18" charset="2"/>
                  </a:rPr>
                  <a:t>=</a:t>
                </a:r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endParaRPr lang="en-US" sz="1800">
                  <a:effectLst/>
                </a:endParaRPr>
              </a:p>
            </p:txBody>
          </p:sp>
        </p:grpSp>
        <p:grpSp>
          <p:nvGrpSpPr>
            <p:cNvPr id="405530" name="Group 26"/>
            <p:cNvGrpSpPr>
              <a:grpSpLocks/>
            </p:cNvGrpSpPr>
            <p:nvPr/>
          </p:nvGrpSpPr>
          <p:grpSpPr bwMode="auto">
            <a:xfrm>
              <a:off x="729" y="2064"/>
              <a:ext cx="1643" cy="1824"/>
              <a:chOff x="729" y="720"/>
              <a:chExt cx="1643" cy="1824"/>
            </a:xfrm>
          </p:grpSpPr>
          <p:grpSp>
            <p:nvGrpSpPr>
              <p:cNvPr id="405531" name="Group 27"/>
              <p:cNvGrpSpPr>
                <a:grpSpLocks/>
              </p:cNvGrpSpPr>
              <p:nvPr/>
            </p:nvGrpSpPr>
            <p:grpSpPr bwMode="auto">
              <a:xfrm>
                <a:off x="1632" y="720"/>
                <a:ext cx="740" cy="1824"/>
                <a:chOff x="1614" y="720"/>
                <a:chExt cx="740" cy="1824"/>
              </a:xfrm>
            </p:grpSpPr>
            <p:sp>
              <p:nvSpPr>
                <p:cNvPr id="4055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14" y="2313"/>
                  <a:ext cx="56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{False}</a:t>
                  </a:r>
                </a:p>
              </p:txBody>
            </p:sp>
            <p:sp>
              <p:nvSpPr>
                <p:cNvPr id="4055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52" y="1248"/>
                  <a:ext cx="52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 {x=y}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  <p:sp>
              <p:nvSpPr>
                <p:cNvPr id="4055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62" y="720"/>
                  <a:ext cx="508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{True}</a:t>
                  </a:r>
                </a:p>
              </p:txBody>
            </p:sp>
            <p:sp>
              <p:nvSpPr>
                <p:cNvPr id="40553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30" y="1778"/>
                  <a:ext cx="72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  {y=x+1}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</p:grpSp>
          <p:grpSp>
            <p:nvGrpSpPr>
              <p:cNvPr id="405536" name="Group 32"/>
              <p:cNvGrpSpPr>
                <a:grpSpLocks/>
              </p:cNvGrpSpPr>
              <p:nvPr/>
            </p:nvGrpSpPr>
            <p:grpSpPr bwMode="auto">
              <a:xfrm>
                <a:off x="729" y="960"/>
                <a:ext cx="601" cy="1303"/>
                <a:chOff x="855" y="912"/>
                <a:chExt cx="601" cy="1303"/>
              </a:xfrm>
            </p:grpSpPr>
            <p:sp>
              <p:nvSpPr>
                <p:cNvPr id="40553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12" y="912"/>
                  <a:ext cx="544" cy="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  = y  </a:t>
                  </a:r>
                </a:p>
                <a:p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40553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55" y="1449"/>
                  <a:ext cx="596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   y++   </a:t>
                  </a:r>
                </a:p>
              </p:txBody>
            </p:sp>
            <p:sp>
              <p:nvSpPr>
                <p:cNvPr id="40553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20" y="1984"/>
                  <a:ext cx="452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[y</a:t>
                  </a:r>
                  <a:r>
                    <a:rPr lang="en-US" sz="1800">
                      <a:effectLst/>
                      <a:latin typeface="cmsy10" pitchFamily="34" charset="0"/>
                    </a:rPr>
                    <a:t>·</a:t>
                  </a:r>
                  <a:r>
                    <a:rPr lang="en-US" sz="1800">
                      <a:effectLst/>
                    </a:rPr>
                    <a:t>x]</a:t>
                  </a:r>
                </a:p>
              </p:txBody>
            </p:sp>
          </p:grpSp>
        </p:grpSp>
        <p:sp>
          <p:nvSpPr>
            <p:cNvPr id="405540" name="Text Box 36"/>
            <p:cNvSpPr txBox="1">
              <a:spLocks noChangeArrowheads="1"/>
            </p:cNvSpPr>
            <p:nvPr/>
          </p:nvSpPr>
          <p:spPr bwMode="auto">
            <a:xfrm>
              <a:off x="403" y="1680"/>
              <a:ext cx="15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Refinement with SP:</a:t>
              </a:r>
            </a:p>
          </p:txBody>
        </p:sp>
      </p:grpSp>
      <p:sp>
        <p:nvSpPr>
          <p:cNvPr id="405542" name="Text Box 38"/>
          <p:cNvSpPr txBox="1">
            <a:spLocks noChangeArrowheads="1"/>
          </p:cNvSpPr>
          <p:nvPr/>
        </p:nvSpPr>
        <p:spPr bwMode="auto">
          <a:xfrm>
            <a:off x="4168775" y="2651125"/>
            <a:ext cx="314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Syntactic SP computation:</a:t>
            </a:r>
          </a:p>
        </p:txBody>
      </p:sp>
      <p:sp>
        <p:nvSpPr>
          <p:cNvPr id="405543" name="Text Box 39"/>
          <p:cNvSpPr txBox="1">
            <a:spLocks noChangeArrowheads="1"/>
          </p:cNvSpPr>
          <p:nvPr/>
        </p:nvSpPr>
        <p:spPr bwMode="auto">
          <a:xfrm>
            <a:off x="4648200" y="3513138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4" name="Text Box 40"/>
          <p:cNvSpPr txBox="1">
            <a:spLocks noChangeArrowheads="1"/>
          </p:cNvSpPr>
          <p:nvPr/>
        </p:nvSpPr>
        <p:spPr bwMode="auto">
          <a:xfrm>
            <a:off x="5257800" y="3505200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</p:txBody>
      </p:sp>
      <p:sp>
        <p:nvSpPr>
          <p:cNvPr id="405545" name="Text Box 41"/>
          <p:cNvSpPr txBox="1">
            <a:spLocks noChangeArrowheads="1"/>
          </p:cNvSpPr>
          <p:nvPr/>
        </p:nvSpPr>
        <p:spPr bwMode="auto">
          <a:xfrm>
            <a:off x="6383338" y="3505200"/>
            <a:ext cx="96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6" name="Text Box 42"/>
          <p:cNvSpPr txBox="1">
            <a:spLocks noChangeArrowheads="1"/>
          </p:cNvSpPr>
          <p:nvPr/>
        </p:nvSpPr>
        <p:spPr bwMode="auto">
          <a:xfrm>
            <a:off x="4657725" y="4235450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47" name="Text Box 43"/>
          <p:cNvSpPr txBox="1">
            <a:spLocks noChangeArrowheads="1"/>
          </p:cNvSpPr>
          <p:nvPr/>
        </p:nvSpPr>
        <p:spPr bwMode="auto">
          <a:xfrm>
            <a:off x="5267325" y="4251325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 := e</a:t>
            </a:r>
          </a:p>
        </p:txBody>
      </p:sp>
      <p:sp>
        <p:nvSpPr>
          <p:cNvPr id="405548" name="Text Box 44"/>
          <p:cNvSpPr txBox="1">
            <a:spLocks noChangeArrowheads="1"/>
          </p:cNvSpPr>
          <p:nvPr/>
        </p:nvSpPr>
        <p:spPr bwMode="auto">
          <a:xfrm>
            <a:off x="6383338" y="4251325"/>
            <a:ext cx="2684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[v/x]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= e[v/x]}</a:t>
            </a:r>
          </a:p>
        </p:txBody>
      </p:sp>
      <p:sp>
        <p:nvSpPr>
          <p:cNvPr id="405549" name="Text Box 45"/>
          <p:cNvSpPr txBox="1">
            <a:spLocks noChangeArrowheads="1"/>
          </p:cNvSpPr>
          <p:nvPr/>
        </p:nvSpPr>
        <p:spPr bwMode="auto">
          <a:xfrm>
            <a:off x="4648200" y="4937125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50" name="Text Box 46"/>
          <p:cNvSpPr txBox="1">
            <a:spLocks noChangeArrowheads="1"/>
          </p:cNvSpPr>
          <p:nvPr/>
        </p:nvSpPr>
        <p:spPr bwMode="auto">
          <a:xfrm>
            <a:off x="5264150" y="49530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havoc x</a:t>
            </a:r>
          </a:p>
        </p:txBody>
      </p:sp>
      <p:sp>
        <p:nvSpPr>
          <p:cNvPr id="405551" name="Text Box 47"/>
          <p:cNvSpPr txBox="1">
            <a:spLocks noChangeArrowheads="1"/>
          </p:cNvSpPr>
          <p:nvPr/>
        </p:nvSpPr>
        <p:spPr bwMode="auto">
          <a:xfrm>
            <a:off x="6383338" y="4953000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05552" name="Text Box 48"/>
          <p:cNvSpPr txBox="1">
            <a:spLocks noChangeArrowheads="1"/>
          </p:cNvSpPr>
          <p:nvPr/>
        </p:nvSpPr>
        <p:spPr bwMode="auto">
          <a:xfrm>
            <a:off x="4572000" y="5791200"/>
            <a:ext cx="4405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is viewed as symbolic execution,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but there is a simpler view.</a:t>
            </a:r>
          </a:p>
        </p:txBody>
      </p:sp>
    </p:spTree>
    <p:extLst>
      <p:ext uri="{BB962C8B-B14F-4D97-AF65-F5344CB8AC3E}">
        <p14:creationId xmlns:p14="http://schemas.microsoft.com/office/powerpoint/2010/main" val="33334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  <p:bldP spid="405542" grpId="0"/>
      <p:bldP spid="405543" grpId="0"/>
      <p:bldP spid="405544" grpId="0"/>
      <p:bldP spid="405545" grpId="0"/>
      <p:bldP spid="405546" grpId="0"/>
      <p:bldP spid="405547" grpId="0"/>
      <p:bldP spid="405548" grpId="0"/>
      <p:bldP spid="405549" grpId="0"/>
      <p:bldP spid="405550" grpId="0"/>
      <p:bldP spid="405551" grpId="0"/>
      <p:bldP spid="40555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 as local proof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r>
              <a:rPr lang="en-US"/>
              <a:t>Order the variables by their creation in SSA form:</a:t>
            </a:r>
          </a:p>
          <a:p>
            <a:pPr lvl="1">
              <a:buFontTx/>
              <a:buNone/>
            </a:pP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x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</a:p>
          <a:p>
            <a:r>
              <a:rPr lang="en-US"/>
              <a:t>Refinement with SP corresponds to local deduction with these rules: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406546" name="Group 18"/>
          <p:cNvGrpSpPr>
            <a:grpSpLocks/>
          </p:cNvGrpSpPr>
          <p:nvPr/>
        </p:nvGrpSpPr>
        <p:grpSpPr bwMode="auto">
          <a:xfrm>
            <a:off x="1066800" y="2590800"/>
            <a:ext cx="3152775" cy="982663"/>
            <a:chOff x="672" y="1632"/>
            <a:chExt cx="1986" cy="619"/>
          </a:xfrm>
        </p:grpSpPr>
        <p:sp>
          <p:nvSpPr>
            <p:cNvPr id="406532" name="Text Box 4"/>
            <p:cNvSpPr txBox="1">
              <a:spLocks noChangeArrowheads="1"/>
            </p:cNvSpPr>
            <p:nvPr/>
          </p:nvSpPr>
          <p:spPr bwMode="auto">
            <a:xfrm>
              <a:off x="819" y="1632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x = e</a:t>
              </a:r>
            </a:p>
          </p:txBody>
        </p:sp>
        <p:sp>
          <p:nvSpPr>
            <p:cNvPr id="406533" name="Text Box 5"/>
            <p:cNvSpPr txBox="1">
              <a:spLocks noChangeArrowheads="1"/>
            </p:cNvSpPr>
            <p:nvPr/>
          </p:nvSpPr>
          <p:spPr bwMode="auto">
            <a:xfrm>
              <a:off x="959" y="2001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e/x]</a:t>
              </a:r>
            </a:p>
          </p:txBody>
        </p:sp>
        <p:sp>
          <p:nvSpPr>
            <p:cNvPr id="406534" name="Line 6"/>
            <p:cNvSpPr>
              <a:spLocks noChangeShapeType="1"/>
            </p:cNvSpPr>
            <p:nvPr/>
          </p:nvSpPr>
          <p:spPr bwMode="auto">
            <a:xfrm>
              <a:off x="672" y="1963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776" y="1819"/>
              <a:ext cx="8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max. in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</p:grpSp>
      <p:grpSp>
        <p:nvGrpSpPr>
          <p:cNvPr id="406547" name="Group 19"/>
          <p:cNvGrpSpPr>
            <a:grpSpLocks/>
          </p:cNvGrpSpPr>
          <p:nvPr/>
        </p:nvGrpSpPr>
        <p:grpSpPr bwMode="auto">
          <a:xfrm>
            <a:off x="5562600" y="2659063"/>
            <a:ext cx="2376488" cy="930275"/>
            <a:chOff x="3504" y="1675"/>
            <a:chExt cx="1497" cy="586"/>
          </a:xfrm>
        </p:grpSpPr>
        <p:sp>
          <p:nvSpPr>
            <p:cNvPr id="406536" name="Text Box 8"/>
            <p:cNvSpPr txBox="1">
              <a:spLocks noChangeArrowheads="1"/>
            </p:cNvSpPr>
            <p:nvPr/>
          </p:nvSpPr>
          <p:spPr bwMode="auto">
            <a:xfrm>
              <a:off x="3739" y="167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</a:p>
          </p:txBody>
        </p:sp>
        <p:sp>
          <p:nvSpPr>
            <p:cNvPr id="406537" name="Line 9"/>
            <p:cNvSpPr>
              <a:spLocks noChangeShapeType="1"/>
            </p:cNvSpPr>
            <p:nvPr/>
          </p:nvSpPr>
          <p:spPr bwMode="auto">
            <a:xfrm>
              <a:off x="3504" y="196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6538" name="Text Box 10"/>
            <p:cNvSpPr txBox="1">
              <a:spLocks noChangeArrowheads="1"/>
            </p:cNvSpPr>
            <p:nvPr/>
          </p:nvSpPr>
          <p:spPr bwMode="auto">
            <a:xfrm>
              <a:off x="3600" y="201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6539" name="Text Box 11"/>
            <p:cNvSpPr txBox="1">
              <a:spLocks noChangeArrowheads="1"/>
            </p:cNvSpPr>
            <p:nvPr/>
          </p:nvSpPr>
          <p:spPr bwMode="auto">
            <a:xfrm>
              <a:off x="4314" y="1819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unsat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sp>
        <p:nvSpPr>
          <p:cNvPr id="406540" name="Rectangle 12"/>
          <p:cNvSpPr>
            <a:spLocks noChangeArrowheads="1"/>
          </p:cNvSpPr>
          <p:nvPr/>
        </p:nvSpPr>
        <p:spPr bwMode="auto">
          <a:xfrm>
            <a:off x="228600" y="396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We encode havoc specially in the SSA:</a:t>
            </a:r>
          </a:p>
          <a:p>
            <a:pPr marL="342900" indent="-342900">
              <a:spcBef>
                <a:spcPct val="20000"/>
              </a:spcBef>
            </a:pPr>
            <a:endParaRPr lang="en-US">
              <a:effectLst/>
            </a:endParaRPr>
          </a:p>
        </p:txBody>
      </p:sp>
      <p:grpSp>
        <p:nvGrpSpPr>
          <p:cNvPr id="406548" name="Group 20"/>
          <p:cNvGrpSpPr>
            <a:grpSpLocks/>
          </p:cNvGrpSpPr>
          <p:nvPr/>
        </p:nvGrpSpPr>
        <p:grpSpPr bwMode="auto">
          <a:xfrm>
            <a:off x="1066800" y="4784725"/>
            <a:ext cx="7316788" cy="701675"/>
            <a:chOff x="672" y="3014"/>
            <a:chExt cx="4609" cy="442"/>
          </a:xfrm>
        </p:grpSpPr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672" y="304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havoc x</a:t>
              </a:r>
            </a:p>
          </p:txBody>
        </p:sp>
        <p:sp>
          <p:nvSpPr>
            <p:cNvPr id="406542" name="AutoShape 14"/>
            <p:cNvSpPr>
              <a:spLocks noChangeArrowheads="1"/>
            </p:cNvSpPr>
            <p:nvPr/>
          </p:nvSpPr>
          <p:spPr bwMode="auto">
            <a:xfrm>
              <a:off x="1532" y="3105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6543" name="Text Box 15"/>
            <p:cNvSpPr txBox="1">
              <a:spLocks noChangeArrowheads="1"/>
            </p:cNvSpPr>
            <p:nvPr/>
          </p:nvSpPr>
          <p:spPr bwMode="auto">
            <a:xfrm>
              <a:off x="2501" y="3062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6544" name="Text Box 16"/>
            <p:cNvSpPr txBox="1">
              <a:spLocks noChangeArrowheads="1"/>
            </p:cNvSpPr>
            <p:nvPr/>
          </p:nvSpPr>
          <p:spPr bwMode="auto">
            <a:xfrm>
              <a:off x="3540" y="3014"/>
              <a:ext cx="17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where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a</a:t>
              </a:r>
            </a:p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fresh Skolem constant</a:t>
              </a:r>
            </a:p>
          </p:txBody>
        </p:sp>
      </p:grpSp>
      <p:sp>
        <p:nvSpPr>
          <p:cNvPr id="406545" name="Text Box 17"/>
          <p:cNvSpPr txBox="1">
            <a:spLocks noChangeArrowheads="1"/>
          </p:cNvSpPr>
          <p:nvPr/>
        </p:nvSpPr>
        <p:spPr bwMode="auto">
          <a:xfrm>
            <a:off x="1476375" y="6016625"/>
            <a:ext cx="591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Think of the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as implicitly existentially quantified</a:t>
            </a:r>
          </a:p>
        </p:txBody>
      </p:sp>
    </p:spTree>
    <p:extLst>
      <p:ext uri="{BB962C8B-B14F-4D97-AF65-F5344CB8AC3E}">
        <p14:creationId xmlns:p14="http://schemas.microsoft.com/office/powerpoint/2010/main" val="6588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  <p:bldP spid="406540" grpId="0"/>
      <p:bldP spid="40654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 example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>
            <a:off x="3232150" y="3657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2339975" y="1673225"/>
            <a:ext cx="8969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</a:t>
            </a:r>
            <a:r>
              <a:rPr lang="en-US" sz="1800">
                <a:effectLst/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50000">
                <a:effectLst/>
                <a:sym typeface="Symbol" pitchFamily="18" charset="2"/>
              </a:rPr>
              <a:t>1</a:t>
            </a:r>
            <a:endParaRPr lang="en-US" sz="1800">
              <a:effectLst/>
            </a:endParaRPr>
          </a:p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</a:p>
        </p:txBody>
      </p:sp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224088" y="2757488"/>
            <a:ext cx="9763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2362200" y="3886200"/>
            <a:ext cx="758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endParaRPr lang="en-US" sz="1800">
              <a:effectLst/>
            </a:endParaRPr>
          </a:p>
        </p:txBody>
      </p:sp>
      <p:sp>
        <p:nvSpPr>
          <p:cNvPr id="407564" name="Line 12"/>
          <p:cNvSpPr>
            <a:spLocks noChangeShapeType="1"/>
          </p:cNvSpPr>
          <p:nvPr/>
        </p:nvSpPr>
        <p:spPr bwMode="auto">
          <a:xfrm>
            <a:off x="2438400" y="1512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>
            <a:off x="2438400" y="2655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6" name="Line 14"/>
          <p:cNvSpPr>
            <a:spLocks noChangeShapeType="1"/>
          </p:cNvSpPr>
          <p:nvPr/>
        </p:nvSpPr>
        <p:spPr bwMode="auto">
          <a:xfrm>
            <a:off x="2438400" y="3733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>
            <a:off x="2438400" y="50180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7568" name="Group 16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07569" name="Text Box 17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7570" name="Text Box 18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07571" name="Text Box 19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07573" name="Text Box 21"/>
          <p:cNvSpPr txBox="1">
            <a:spLocks noChangeArrowheads="1"/>
          </p:cNvSpPr>
          <p:nvPr/>
        </p:nvSpPr>
        <p:spPr bwMode="auto">
          <a:xfrm>
            <a:off x="914400" y="5562600"/>
            <a:ext cx="561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Ordering of rewrites ensures forward local proof.</a:t>
            </a:r>
          </a:p>
        </p:txBody>
      </p:sp>
      <p:sp>
        <p:nvSpPr>
          <p:cNvPr id="407591" name="Text Box 39"/>
          <p:cNvSpPr txBox="1">
            <a:spLocks noChangeArrowheads="1"/>
          </p:cNvSpPr>
          <p:nvPr/>
        </p:nvSpPr>
        <p:spPr bwMode="auto">
          <a:xfrm>
            <a:off x="914400" y="5562600"/>
            <a:ext cx="6516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(conjunction of) assertions crossing frame boundary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is an interpolant with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existentially quantifed.</a:t>
            </a:r>
          </a:p>
        </p:txBody>
      </p:sp>
      <p:sp>
        <p:nvSpPr>
          <p:cNvPr id="407592" name="Text Box 40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07593" name="Text Box 41"/>
          <p:cNvSpPr txBox="1">
            <a:spLocks noChangeArrowheads="1"/>
          </p:cNvSpPr>
          <p:nvPr/>
        </p:nvSpPr>
        <p:spPr bwMode="auto">
          <a:xfrm>
            <a:off x="5715000" y="2438400"/>
            <a:ext cx="258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07595" name="Text Box 43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07606" name="Group 54"/>
          <p:cNvGrpSpPr>
            <a:grpSpLocks/>
          </p:cNvGrpSpPr>
          <p:nvPr/>
        </p:nvGrpSpPr>
        <p:grpSpPr bwMode="auto">
          <a:xfrm>
            <a:off x="3124200" y="1828800"/>
            <a:ext cx="1579563" cy="525463"/>
            <a:chOff x="1968" y="1152"/>
            <a:chExt cx="995" cy="331"/>
          </a:xfrm>
        </p:grpSpPr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2351" y="1233"/>
              <a:ext cx="6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584" name="Line 32"/>
            <p:cNvSpPr>
              <a:spLocks noChangeShapeType="1"/>
            </p:cNvSpPr>
            <p:nvPr/>
          </p:nvSpPr>
          <p:spPr bwMode="auto">
            <a:xfrm>
              <a:off x="2592" y="1152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585" name="Line 33"/>
            <p:cNvSpPr>
              <a:spLocks noChangeShapeType="1"/>
            </p:cNvSpPr>
            <p:nvPr/>
          </p:nvSpPr>
          <p:spPr bwMode="auto">
            <a:xfrm flipH="1">
              <a:off x="1968" y="11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7596" name="Line 44"/>
            <p:cNvSpPr>
              <a:spLocks noChangeShapeType="1"/>
            </p:cNvSpPr>
            <p:nvPr/>
          </p:nvSpPr>
          <p:spPr bwMode="auto">
            <a:xfrm>
              <a:off x="2016" y="13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7" name="Group 55"/>
          <p:cNvGrpSpPr>
            <a:grpSpLocks/>
          </p:cNvGrpSpPr>
          <p:nvPr/>
        </p:nvGrpSpPr>
        <p:grpSpPr bwMode="auto">
          <a:xfrm>
            <a:off x="3124200" y="1828800"/>
            <a:ext cx="2386013" cy="1311275"/>
            <a:chOff x="1968" y="1152"/>
            <a:chExt cx="1503" cy="826"/>
          </a:xfrm>
        </p:grpSpPr>
        <p:sp>
          <p:nvSpPr>
            <p:cNvPr id="407587" name="Text Box 35"/>
            <p:cNvSpPr txBox="1">
              <a:spLocks noChangeArrowheads="1"/>
            </p:cNvSpPr>
            <p:nvPr/>
          </p:nvSpPr>
          <p:spPr bwMode="auto">
            <a:xfrm>
              <a:off x="2677" y="1728"/>
              <a:ext cx="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598" name="Freeform 46"/>
            <p:cNvSpPr>
              <a:spLocks/>
            </p:cNvSpPr>
            <p:nvPr/>
          </p:nvSpPr>
          <p:spPr bwMode="auto">
            <a:xfrm>
              <a:off x="2592" y="1152"/>
              <a:ext cx="528" cy="576"/>
            </a:xfrm>
            <a:custGeom>
              <a:avLst/>
              <a:gdLst>
                <a:gd name="T0" fmla="*/ 0 w 528"/>
                <a:gd name="T1" fmla="*/ 0 h 576"/>
                <a:gd name="T2" fmla="*/ 528 w 528"/>
                <a:gd name="T3" fmla="*/ 0 h 576"/>
                <a:gd name="T4" fmla="*/ 528 w 52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576">
                  <a:moveTo>
                    <a:pt x="0" y="0"/>
                  </a:moveTo>
                  <a:lnTo>
                    <a:pt x="528" y="0"/>
                  </a:lnTo>
                  <a:lnTo>
                    <a:pt x="528" y="5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7599" name="Line 47"/>
            <p:cNvSpPr>
              <a:spLocks noChangeShapeType="1"/>
            </p:cNvSpPr>
            <p:nvPr/>
          </p:nvSpPr>
          <p:spPr bwMode="auto">
            <a:xfrm>
              <a:off x="1968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8" name="Group 56"/>
          <p:cNvGrpSpPr>
            <a:grpSpLocks/>
          </p:cNvGrpSpPr>
          <p:nvPr/>
        </p:nvGrpSpPr>
        <p:grpSpPr bwMode="auto">
          <a:xfrm>
            <a:off x="3048000" y="2427288"/>
            <a:ext cx="1447800" cy="1839912"/>
            <a:chOff x="1920" y="1529"/>
            <a:chExt cx="912" cy="1159"/>
          </a:xfrm>
        </p:grpSpPr>
        <p:sp>
          <p:nvSpPr>
            <p:cNvPr id="407577" name="Line 25"/>
            <p:cNvSpPr>
              <a:spLocks noChangeShapeType="1"/>
            </p:cNvSpPr>
            <p:nvPr/>
          </p:nvSpPr>
          <p:spPr bwMode="auto">
            <a:xfrm>
              <a:off x="2496" y="1529"/>
              <a:ext cx="0" cy="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600" name="Text Box 48"/>
            <p:cNvSpPr txBox="1">
              <a:spLocks noChangeArrowheads="1"/>
            </p:cNvSpPr>
            <p:nvPr/>
          </p:nvSpPr>
          <p:spPr bwMode="auto">
            <a:xfrm>
              <a:off x="2189" y="2438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601" name="Line 49"/>
            <p:cNvSpPr>
              <a:spLocks noChangeShapeType="1"/>
            </p:cNvSpPr>
            <p:nvPr/>
          </p:nvSpPr>
          <p:spPr bwMode="auto">
            <a:xfrm>
              <a:off x="192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09" name="Group 57"/>
          <p:cNvGrpSpPr>
            <a:grpSpLocks/>
          </p:cNvGrpSpPr>
          <p:nvPr/>
        </p:nvGrpSpPr>
        <p:grpSpPr bwMode="auto">
          <a:xfrm>
            <a:off x="3886200" y="3124200"/>
            <a:ext cx="1231900" cy="1768475"/>
            <a:chOff x="2448" y="1968"/>
            <a:chExt cx="776" cy="1114"/>
          </a:xfrm>
        </p:grpSpPr>
        <p:sp>
          <p:nvSpPr>
            <p:cNvPr id="407578" name="Line 26"/>
            <p:cNvSpPr>
              <a:spLocks noChangeShapeType="1"/>
            </p:cNvSpPr>
            <p:nvPr/>
          </p:nvSpPr>
          <p:spPr bwMode="auto">
            <a:xfrm>
              <a:off x="3072" y="19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7602" name="Text Box 50"/>
            <p:cNvSpPr txBox="1">
              <a:spLocks noChangeArrowheads="1"/>
            </p:cNvSpPr>
            <p:nvPr/>
          </p:nvSpPr>
          <p:spPr bwMode="auto">
            <a:xfrm>
              <a:off x="2448" y="2832"/>
              <a:ext cx="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7603" name="Line 51"/>
            <p:cNvSpPr>
              <a:spLocks noChangeShapeType="1"/>
            </p:cNvSpPr>
            <p:nvPr/>
          </p:nvSpPr>
          <p:spPr bwMode="auto">
            <a:xfrm>
              <a:off x="2544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7610" name="Group 58"/>
          <p:cNvGrpSpPr>
            <a:grpSpLocks/>
          </p:cNvGrpSpPr>
          <p:nvPr/>
        </p:nvGrpSpPr>
        <p:grpSpPr bwMode="auto">
          <a:xfrm>
            <a:off x="3962400" y="4876800"/>
            <a:ext cx="990600" cy="625475"/>
            <a:chOff x="2496" y="3072"/>
            <a:chExt cx="624" cy="394"/>
          </a:xfrm>
        </p:grpSpPr>
        <p:sp>
          <p:nvSpPr>
            <p:cNvPr id="407580" name="Text Box 28"/>
            <p:cNvSpPr txBox="1">
              <a:spLocks noChangeArrowheads="1"/>
            </p:cNvSpPr>
            <p:nvPr/>
          </p:nvSpPr>
          <p:spPr bwMode="auto">
            <a:xfrm>
              <a:off x="2496" y="321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07604" name="Line 52"/>
            <p:cNvSpPr>
              <a:spLocks noChangeShapeType="1"/>
            </p:cNvSpPr>
            <p:nvPr/>
          </p:nvSpPr>
          <p:spPr bwMode="auto">
            <a:xfrm>
              <a:off x="2784" y="30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7605" name="Text Box 53"/>
          <p:cNvSpPr txBox="1">
            <a:spLocks noChangeArrowheads="1"/>
          </p:cNvSpPr>
          <p:nvPr/>
        </p:nvSpPr>
        <p:spPr bwMode="auto">
          <a:xfrm>
            <a:off x="5638800" y="3565525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+1)</a:t>
            </a:r>
          </a:p>
        </p:txBody>
      </p:sp>
      <p:sp>
        <p:nvSpPr>
          <p:cNvPr id="407611" name="Text Box 59"/>
          <p:cNvSpPr txBox="1">
            <a:spLocks noChangeArrowheads="1"/>
          </p:cNvSpPr>
          <p:nvPr/>
        </p:nvSpPr>
        <p:spPr bwMode="auto">
          <a:xfrm>
            <a:off x="5791200" y="2438400"/>
            <a:ext cx="90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407612" name="Text Box 60"/>
          <p:cNvSpPr txBox="1">
            <a:spLocks noChangeArrowheads="1"/>
          </p:cNvSpPr>
          <p:nvPr/>
        </p:nvSpPr>
        <p:spPr bwMode="auto">
          <a:xfrm>
            <a:off x="5672138" y="3565525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+ 1</a:t>
            </a:r>
            <a:endParaRPr lang="en-US" baseline="-250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613" name="Text Box 61"/>
          <p:cNvSpPr txBox="1">
            <a:spLocks noChangeArrowheads="1"/>
          </p:cNvSpPr>
          <p:nvPr/>
        </p:nvSpPr>
        <p:spPr bwMode="auto">
          <a:xfrm>
            <a:off x="914400" y="5562600"/>
            <a:ext cx="646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can use quantifier elimination if our logic supports it.</a:t>
            </a:r>
          </a:p>
        </p:txBody>
      </p:sp>
    </p:spTree>
    <p:extLst>
      <p:ext uri="{BB962C8B-B14F-4D97-AF65-F5344CB8AC3E}">
        <p14:creationId xmlns:p14="http://schemas.microsoft.com/office/powerpoint/2010/main" val="35727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73" grpId="0"/>
      <p:bldP spid="407573" grpId="1"/>
      <p:bldP spid="407591" grpId="0"/>
      <p:bldP spid="407591" grpId="1"/>
      <p:bldP spid="407592" grpId="0"/>
      <p:bldP spid="407593" grpId="0"/>
      <p:bldP spid="407593" grpId="1"/>
      <p:bldP spid="407595" grpId="0"/>
      <p:bldP spid="407605" grpId="0"/>
      <p:bldP spid="407605" grpId="1"/>
      <p:bldP spid="407611" grpId="0"/>
      <p:bldP spid="407612" grpId="0"/>
      <p:bldP spid="4076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Witnessing quantifiers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/>
              <a:t>What happens if we can’t eliminate the quantifiers?</a:t>
            </a:r>
          </a:p>
          <a:p>
            <a:pPr lvl="1"/>
            <a:r>
              <a:rPr lang="en-US"/>
              <a:t>We can witness them by adding auxiliary variables to the program.</a:t>
            </a:r>
          </a:p>
        </p:txBody>
      </p:sp>
      <p:grpSp>
        <p:nvGrpSpPr>
          <p:cNvPr id="409604" name="Group 4"/>
          <p:cNvGrpSpPr>
            <a:grpSpLocks/>
          </p:cNvGrpSpPr>
          <p:nvPr/>
        </p:nvGrpSpPr>
        <p:grpSpPr bwMode="auto">
          <a:xfrm>
            <a:off x="639763" y="2667000"/>
            <a:ext cx="2846387" cy="3505200"/>
            <a:chOff x="403" y="1680"/>
            <a:chExt cx="1793" cy="2208"/>
          </a:xfrm>
        </p:grpSpPr>
        <p:grpSp>
          <p:nvGrpSpPr>
            <p:cNvPr id="409605" name="Group 5"/>
            <p:cNvGrpSpPr>
              <a:grpSpLocks/>
            </p:cNvGrpSpPr>
            <p:nvPr/>
          </p:nvGrpSpPr>
          <p:grpSpPr bwMode="auto">
            <a:xfrm>
              <a:off x="1614" y="2064"/>
              <a:ext cx="468" cy="1824"/>
              <a:chOff x="1614" y="720"/>
              <a:chExt cx="468" cy="1824"/>
            </a:xfrm>
          </p:grpSpPr>
          <p:sp>
            <p:nvSpPr>
              <p:cNvPr id="409606" name="Text Box 6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False</a:t>
                </a:r>
              </a:p>
            </p:txBody>
          </p:sp>
          <p:sp>
            <p:nvSpPr>
              <p:cNvPr id="409607" name="Text Box 7"/>
              <p:cNvSpPr txBox="1">
                <a:spLocks noChangeArrowheads="1"/>
              </p:cNvSpPr>
              <p:nvPr/>
            </p:nvSpPr>
            <p:spPr bwMode="auto">
              <a:xfrm>
                <a:off x="1652" y="1294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  <p:sp>
            <p:nvSpPr>
              <p:cNvPr id="409608" name="Text Box 8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True</a:t>
                </a:r>
              </a:p>
            </p:txBody>
          </p:sp>
          <p:sp>
            <p:nvSpPr>
              <p:cNvPr id="409609" name="Text Box 9"/>
              <p:cNvSpPr txBox="1">
                <a:spLocks noChangeArrowheads="1"/>
              </p:cNvSpPr>
              <p:nvPr/>
            </p:nvSpPr>
            <p:spPr bwMode="auto">
              <a:xfrm>
                <a:off x="1630" y="1824"/>
                <a:ext cx="11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sz="1800" baseline="-25000">
                  <a:solidFill>
                    <a:srgbClr val="990033"/>
                  </a:solidFill>
                  <a:effectLst/>
                </a:endParaRPr>
              </a:p>
            </p:txBody>
          </p:sp>
        </p:grpSp>
        <p:grpSp>
          <p:nvGrpSpPr>
            <p:cNvPr id="409610" name="Group 10"/>
            <p:cNvGrpSpPr>
              <a:grpSpLocks/>
            </p:cNvGrpSpPr>
            <p:nvPr/>
          </p:nvGrpSpPr>
          <p:grpSpPr bwMode="auto">
            <a:xfrm>
              <a:off x="816" y="2160"/>
              <a:ext cx="644" cy="1680"/>
              <a:chOff x="920" y="768"/>
              <a:chExt cx="644" cy="1680"/>
            </a:xfrm>
          </p:grpSpPr>
          <p:grpSp>
            <p:nvGrpSpPr>
              <p:cNvPr id="409611" name="Group 11"/>
              <p:cNvGrpSpPr>
                <a:grpSpLocks/>
              </p:cNvGrpSpPr>
              <p:nvPr/>
            </p:nvGrpSpPr>
            <p:grpSpPr bwMode="auto">
              <a:xfrm>
                <a:off x="920" y="864"/>
                <a:ext cx="644" cy="1584"/>
                <a:chOff x="920" y="864"/>
                <a:chExt cx="644" cy="1584"/>
              </a:xfrm>
            </p:grpSpPr>
            <p:sp>
              <p:nvSpPr>
                <p:cNvPr id="409612" name="Line 12"/>
                <p:cNvSpPr>
                  <a:spLocks noChangeShapeType="1"/>
                </p:cNvSpPr>
                <p:nvPr/>
              </p:nvSpPr>
              <p:spPr bwMode="auto">
                <a:xfrm>
                  <a:off x="1516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613" name="Oval 13"/>
                <p:cNvSpPr>
                  <a:spLocks noChangeArrowheads="1"/>
                </p:cNvSpPr>
                <p:nvPr/>
              </p:nvSpPr>
              <p:spPr bwMode="auto">
                <a:xfrm>
                  <a:off x="146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9614" name="Line 14"/>
                <p:cNvSpPr>
                  <a:spLocks noChangeShapeType="1"/>
                </p:cNvSpPr>
                <p:nvPr/>
              </p:nvSpPr>
              <p:spPr bwMode="auto">
                <a:xfrm>
                  <a:off x="1516" y="139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615" name="Oval 15"/>
                <p:cNvSpPr>
                  <a:spLocks noChangeArrowheads="1"/>
                </p:cNvSpPr>
                <p:nvPr/>
              </p:nvSpPr>
              <p:spPr bwMode="auto">
                <a:xfrm>
                  <a:off x="1468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09616" name="Line 16"/>
                <p:cNvSpPr>
                  <a:spLocks noChangeShapeType="1"/>
                </p:cNvSpPr>
                <p:nvPr/>
              </p:nvSpPr>
              <p:spPr bwMode="auto">
                <a:xfrm>
                  <a:off x="1516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617" name="Oval 17"/>
                <p:cNvSpPr>
                  <a:spLocks noChangeArrowheads="1"/>
                </p:cNvSpPr>
                <p:nvPr/>
              </p:nvSpPr>
              <p:spPr bwMode="auto">
                <a:xfrm>
                  <a:off x="1468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409618" name="Group 18"/>
                <p:cNvGrpSpPr>
                  <a:grpSpLocks/>
                </p:cNvGrpSpPr>
                <p:nvPr/>
              </p:nvGrpSpPr>
              <p:grpSpPr bwMode="auto">
                <a:xfrm>
                  <a:off x="920" y="912"/>
                  <a:ext cx="424" cy="1298"/>
                  <a:chOff x="920" y="912"/>
                  <a:chExt cx="424" cy="1298"/>
                </a:xfrm>
              </p:grpSpPr>
              <p:sp>
                <p:nvSpPr>
                  <p:cNvPr id="40961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912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effectLst/>
                      </a:rPr>
                      <a:t>x=y;</a:t>
                    </a:r>
                    <a:endParaRPr lang="en-US" sz="1800" baseline="-25000">
                      <a:effectLst/>
                    </a:endParaRPr>
                  </a:p>
                </p:txBody>
              </p:sp>
              <p:sp>
                <p:nvSpPr>
                  <p:cNvPr id="40962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" y="1449"/>
                    <a:ext cx="39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y++;</a:t>
                    </a:r>
                  </a:p>
                </p:txBody>
              </p:sp>
              <p:sp>
                <p:nvSpPr>
                  <p:cNvPr id="40962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" y="1979"/>
                    <a:ext cx="4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[x=y]</a:t>
                    </a:r>
                  </a:p>
                </p:txBody>
              </p:sp>
            </p:grpSp>
          </p:grpSp>
          <p:sp>
            <p:nvSpPr>
              <p:cNvPr id="409622" name="Oval 22"/>
              <p:cNvSpPr>
                <a:spLocks noChangeArrowheads="1"/>
              </p:cNvSpPr>
              <p:nvPr/>
            </p:nvSpPr>
            <p:spPr bwMode="auto">
              <a:xfrm>
                <a:off x="1468" y="7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grpSp>
          <p:nvGrpSpPr>
            <p:cNvPr id="409623" name="Group 23"/>
            <p:cNvGrpSpPr>
              <a:grpSpLocks/>
            </p:cNvGrpSpPr>
            <p:nvPr/>
          </p:nvGrpSpPr>
          <p:grpSpPr bwMode="auto">
            <a:xfrm>
              <a:off x="768" y="2304"/>
              <a:ext cx="615" cy="1296"/>
              <a:chOff x="846" y="912"/>
              <a:chExt cx="615" cy="1296"/>
            </a:xfrm>
          </p:grpSpPr>
          <p:sp>
            <p:nvSpPr>
              <p:cNvPr id="409624" name="Text Box 24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491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 y</a:t>
                </a:r>
                <a:r>
                  <a:rPr lang="en-US" sz="1800" baseline="-25000">
                    <a:effectLst/>
                  </a:rPr>
                  <a:t>0</a:t>
                </a:r>
              </a:p>
            </p:txBody>
          </p:sp>
          <p:sp>
            <p:nvSpPr>
              <p:cNvPr id="409625" name="Text Box 25"/>
              <p:cNvSpPr txBox="1">
                <a:spLocks noChangeArrowheads="1"/>
              </p:cNvSpPr>
              <p:nvPr/>
            </p:nvSpPr>
            <p:spPr bwMode="auto">
              <a:xfrm>
                <a:off x="846" y="1449"/>
                <a:ext cx="61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=y</a:t>
                </a:r>
                <a:r>
                  <a:rPr lang="en-US" sz="1800" baseline="-25000">
                    <a:effectLst/>
                  </a:rPr>
                  <a:t>0</a:t>
                </a:r>
                <a:r>
                  <a:rPr lang="en-US" sz="1800">
                    <a:effectLst/>
                  </a:rPr>
                  <a:t>+1</a:t>
                </a:r>
              </a:p>
            </p:txBody>
          </p:sp>
          <p:sp>
            <p:nvSpPr>
              <p:cNvPr id="409626" name="Text Box 26"/>
              <p:cNvSpPr txBox="1">
                <a:spLocks noChangeArrowheads="1"/>
              </p:cNvSpPr>
              <p:nvPr/>
            </p:nvSpPr>
            <p:spPr bwMode="auto">
              <a:xfrm>
                <a:off x="925" y="1977"/>
                <a:ext cx="44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  <a:latin typeface="Symbol" pitchFamily="18" charset="2"/>
                  </a:rPr>
                  <a:t>=</a:t>
                </a:r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endParaRPr lang="en-US" sz="1800">
                  <a:effectLst/>
                </a:endParaRPr>
              </a:p>
            </p:txBody>
          </p:sp>
        </p:grpSp>
        <p:grpSp>
          <p:nvGrpSpPr>
            <p:cNvPr id="409627" name="Group 27"/>
            <p:cNvGrpSpPr>
              <a:grpSpLocks/>
            </p:cNvGrpSpPr>
            <p:nvPr/>
          </p:nvGrpSpPr>
          <p:grpSpPr bwMode="auto">
            <a:xfrm>
              <a:off x="729" y="2064"/>
              <a:ext cx="1467" cy="1824"/>
              <a:chOff x="729" y="720"/>
              <a:chExt cx="1467" cy="1824"/>
            </a:xfrm>
          </p:grpSpPr>
          <p:grpSp>
            <p:nvGrpSpPr>
              <p:cNvPr id="409628" name="Group 28"/>
              <p:cNvGrpSpPr>
                <a:grpSpLocks/>
              </p:cNvGrpSpPr>
              <p:nvPr/>
            </p:nvGrpSpPr>
            <p:grpSpPr bwMode="auto">
              <a:xfrm>
                <a:off x="1632" y="720"/>
                <a:ext cx="564" cy="1824"/>
                <a:chOff x="1614" y="720"/>
                <a:chExt cx="564" cy="1824"/>
              </a:xfrm>
            </p:grpSpPr>
            <p:sp>
              <p:nvSpPr>
                <p:cNvPr id="40962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14" y="2313"/>
                  <a:ext cx="56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{False}</a:t>
                  </a:r>
                </a:p>
              </p:txBody>
            </p:sp>
            <p:sp>
              <p:nvSpPr>
                <p:cNvPr id="4096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52" y="1248"/>
                  <a:ext cx="196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 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  <p:sp>
              <p:nvSpPr>
                <p:cNvPr id="4096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62" y="720"/>
                  <a:ext cx="508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{True}</a:t>
                  </a:r>
                </a:p>
              </p:txBody>
            </p:sp>
            <p:sp>
              <p:nvSpPr>
                <p:cNvPr id="4096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30" y="1824"/>
                  <a:ext cx="116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</p:grpSp>
          <p:grpSp>
            <p:nvGrpSpPr>
              <p:cNvPr id="409633" name="Group 33"/>
              <p:cNvGrpSpPr>
                <a:grpSpLocks/>
              </p:cNvGrpSpPr>
              <p:nvPr/>
            </p:nvGrpSpPr>
            <p:grpSpPr bwMode="auto">
              <a:xfrm>
                <a:off x="729" y="960"/>
                <a:ext cx="601" cy="1303"/>
                <a:chOff x="855" y="912"/>
                <a:chExt cx="601" cy="1303"/>
              </a:xfrm>
            </p:grpSpPr>
            <p:sp>
              <p:nvSpPr>
                <p:cNvPr id="40963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912" y="912"/>
                  <a:ext cx="544" cy="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  = y  </a:t>
                  </a:r>
                </a:p>
                <a:p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4096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55" y="1449"/>
                  <a:ext cx="596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   y++   </a:t>
                  </a:r>
                </a:p>
              </p:txBody>
            </p:sp>
            <p:sp>
              <p:nvSpPr>
                <p:cNvPr id="4096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80" y="1984"/>
                  <a:ext cx="532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[y </a:t>
                  </a:r>
                  <a:r>
                    <a:rPr lang="en-US" sz="1800">
                      <a:effectLst/>
                      <a:latin typeface="cmsy10" pitchFamily="34" charset="0"/>
                    </a:rPr>
                    <a:t>·</a:t>
                  </a:r>
                  <a:r>
                    <a:rPr lang="en-US" sz="1800">
                      <a:effectLst/>
                    </a:rPr>
                    <a:t> x]</a:t>
                  </a:r>
                </a:p>
              </p:txBody>
            </p:sp>
          </p:grpSp>
        </p:grpSp>
        <p:sp>
          <p:nvSpPr>
            <p:cNvPr id="409637" name="Text Box 37"/>
            <p:cNvSpPr txBox="1">
              <a:spLocks noChangeArrowheads="1"/>
            </p:cNvSpPr>
            <p:nvPr/>
          </p:nvSpPr>
          <p:spPr bwMode="auto">
            <a:xfrm>
              <a:off x="403" y="1680"/>
              <a:ext cx="15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Refinement with SP:</a:t>
              </a:r>
            </a:p>
          </p:txBody>
        </p:sp>
      </p:grpSp>
      <p:sp>
        <p:nvSpPr>
          <p:cNvPr id="409649" name="Text Box 49"/>
          <p:cNvSpPr txBox="1">
            <a:spLocks noChangeArrowheads="1"/>
          </p:cNvSpPr>
          <p:nvPr/>
        </p:nvSpPr>
        <p:spPr bwMode="auto">
          <a:xfrm>
            <a:off x="2674938" y="4175125"/>
            <a:ext cx="2573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)}</a:t>
            </a:r>
          </a:p>
        </p:txBody>
      </p:sp>
      <p:sp>
        <p:nvSpPr>
          <p:cNvPr id="409651" name="Text Box 51"/>
          <p:cNvSpPr txBox="1">
            <a:spLocks noChangeArrowheads="1"/>
          </p:cNvSpPr>
          <p:nvPr/>
        </p:nvSpPr>
        <p:spPr bwMode="auto">
          <a:xfrm>
            <a:off x="2674938" y="4953000"/>
            <a:ext cx="2862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+1)}</a:t>
            </a:r>
          </a:p>
        </p:txBody>
      </p:sp>
      <p:sp>
        <p:nvSpPr>
          <p:cNvPr id="409652" name="Text Box 52"/>
          <p:cNvSpPr txBox="1">
            <a:spLocks noChangeArrowheads="1"/>
          </p:cNvSpPr>
          <p:nvPr/>
        </p:nvSpPr>
        <p:spPr bwMode="auto">
          <a:xfrm>
            <a:off x="1238250" y="34290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havoc y</a:t>
            </a:r>
          </a:p>
        </p:txBody>
      </p:sp>
      <p:sp>
        <p:nvSpPr>
          <p:cNvPr id="409653" name="Text Box 53"/>
          <p:cNvSpPr txBox="1">
            <a:spLocks noChangeArrowheads="1"/>
          </p:cNvSpPr>
          <p:nvPr/>
        </p:nvSpPr>
        <p:spPr bwMode="auto">
          <a:xfrm>
            <a:off x="5715000" y="4267200"/>
            <a:ext cx="311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Predicate abstraction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can’t reproduce this proof!</a:t>
            </a:r>
          </a:p>
        </p:txBody>
      </p:sp>
      <p:sp>
        <p:nvSpPr>
          <p:cNvPr id="409655" name="Rectangle 55"/>
          <p:cNvSpPr>
            <a:spLocks noChangeArrowheads="1"/>
          </p:cNvSpPr>
          <p:nvPr/>
        </p:nvSpPr>
        <p:spPr bwMode="auto">
          <a:xfrm>
            <a:off x="1219200" y="3505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654" name="Text Box 54"/>
          <p:cNvSpPr txBox="1">
            <a:spLocks noChangeArrowheads="1"/>
          </p:cNvSpPr>
          <p:nvPr/>
        </p:nvSpPr>
        <p:spPr bwMode="auto">
          <a:xfrm>
            <a:off x="1143000" y="3429000"/>
            <a:ext cx="971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havoc y</a:t>
            </a:r>
          </a:p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= y</a:t>
            </a:r>
          </a:p>
          <a:p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x = y</a:t>
            </a:r>
          </a:p>
        </p:txBody>
      </p:sp>
      <p:sp>
        <p:nvSpPr>
          <p:cNvPr id="409656" name="Text Box 56"/>
          <p:cNvSpPr txBox="1">
            <a:spLocks noChangeArrowheads="1"/>
          </p:cNvSpPr>
          <p:nvPr/>
        </p:nvSpPr>
        <p:spPr bwMode="auto">
          <a:xfrm>
            <a:off x="2652713" y="4175125"/>
            <a:ext cx="1912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{x=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57" name="Text Box 57"/>
          <p:cNvSpPr txBox="1">
            <a:spLocks noChangeArrowheads="1"/>
          </p:cNvSpPr>
          <p:nvPr/>
        </p:nvSpPr>
        <p:spPr bwMode="auto">
          <a:xfrm>
            <a:off x="2667000" y="4953000"/>
            <a:ext cx="220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{x=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+1}</a:t>
            </a:r>
          </a:p>
        </p:txBody>
      </p:sp>
      <p:sp>
        <p:nvSpPr>
          <p:cNvPr id="409658" name="Text Box 58"/>
          <p:cNvSpPr txBox="1">
            <a:spLocks noChangeArrowheads="1"/>
          </p:cNvSpPr>
          <p:nvPr/>
        </p:nvSpPr>
        <p:spPr bwMode="auto">
          <a:xfrm>
            <a:off x="5486400" y="5867400"/>
            <a:ext cx="310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Will the auxiliary variables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get out of control?</a:t>
            </a:r>
          </a:p>
        </p:txBody>
      </p:sp>
    </p:spTree>
    <p:extLst>
      <p:ext uri="{BB962C8B-B14F-4D97-AF65-F5344CB8AC3E}">
        <p14:creationId xmlns:p14="http://schemas.microsoft.com/office/powerpoint/2010/main" val="6204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  <p:bldP spid="409649" grpId="0"/>
      <p:bldP spid="409649" grpId="1"/>
      <p:bldP spid="409651" grpId="0"/>
      <p:bldP spid="409651" grpId="1"/>
      <p:bldP spid="409652" grpId="0"/>
      <p:bldP spid="409653" grpId="0"/>
      <p:bldP spid="409655" grpId="0" animBg="1"/>
      <p:bldP spid="409654" grpId="0"/>
      <p:bldP spid="409656" grpId="0"/>
      <p:bldP spid="409657" grpId="0"/>
      <p:bldP spid="40965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reduction</a:t>
            </a:r>
          </a:p>
        </p:txBody>
      </p:sp>
      <p:sp>
        <p:nvSpPr>
          <p:cNvPr id="413699" name="Oval 3"/>
          <p:cNvSpPr>
            <a:spLocks noChangeArrowheads="1"/>
          </p:cNvSpPr>
          <p:nvPr/>
        </p:nvSpPr>
        <p:spPr bwMode="auto">
          <a:xfrm>
            <a:off x="2774950" y="31892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2774950" y="4267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1" name="Oval 5"/>
          <p:cNvSpPr>
            <a:spLocks noChangeArrowheads="1"/>
          </p:cNvSpPr>
          <p:nvPr/>
        </p:nvSpPr>
        <p:spPr bwMode="auto">
          <a:xfrm>
            <a:off x="2774950" y="55514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2774950" y="20462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1804988" y="2282825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</a:t>
            </a:r>
            <a:r>
              <a:rPr lang="en-US" sz="1800">
                <a:effectLst/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50000">
                <a:effectLst/>
                <a:sym typeface="Symbol" pitchFamily="18" charset="2"/>
              </a:rPr>
              <a:t>1</a:t>
            </a:r>
            <a:endParaRPr lang="en-US" sz="1800">
              <a:effectLst/>
            </a:endParaRPr>
          </a:p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1765300" y="3367088"/>
            <a:ext cx="9747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z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1841500" y="4495800"/>
            <a:ext cx="8858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</a:p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 z</a:t>
            </a:r>
            <a:r>
              <a:rPr lang="en-US" sz="1800" baseline="-50000">
                <a:effectLst/>
              </a:rPr>
              <a:t>1</a:t>
            </a:r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1981200" y="21224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1981200" y="32654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1981200" y="4343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09" name="Line 13"/>
          <p:cNvSpPr>
            <a:spLocks noChangeShapeType="1"/>
          </p:cNvSpPr>
          <p:nvPr/>
        </p:nvSpPr>
        <p:spPr bwMode="auto">
          <a:xfrm>
            <a:off x="1981200" y="56276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3710" name="Group 14"/>
          <p:cNvGrpSpPr>
            <a:grpSpLocks/>
          </p:cNvGrpSpPr>
          <p:nvPr/>
        </p:nvGrpSpPr>
        <p:grpSpPr bwMode="auto">
          <a:xfrm>
            <a:off x="533400" y="2438400"/>
            <a:ext cx="1149350" cy="2987675"/>
            <a:chOff x="4490" y="1152"/>
            <a:chExt cx="724" cy="1882"/>
          </a:xfrm>
        </p:grpSpPr>
        <p:sp>
          <p:nvSpPr>
            <p:cNvPr id="413711" name="Text Box 15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13712" name="Text Box 16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,z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13713" name="Text Box 17"/>
            <p:cNvSpPr txBox="1">
              <a:spLocks noChangeArrowheads="1"/>
            </p:cNvSpPr>
            <p:nvPr/>
          </p:nvSpPr>
          <p:spPr bwMode="auto">
            <a:xfrm>
              <a:off x="4490" y="278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,z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5257800" y="19050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5114925" y="3048000"/>
            <a:ext cx="287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+1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5222875" y="53990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grpSp>
        <p:nvGrpSpPr>
          <p:cNvPr id="413757" name="Group 61"/>
          <p:cNvGrpSpPr>
            <a:grpSpLocks/>
          </p:cNvGrpSpPr>
          <p:nvPr/>
        </p:nvGrpSpPr>
        <p:grpSpPr bwMode="auto">
          <a:xfrm>
            <a:off x="2667000" y="2438400"/>
            <a:ext cx="1793875" cy="525463"/>
            <a:chOff x="1680" y="1920"/>
            <a:chExt cx="1130" cy="331"/>
          </a:xfrm>
        </p:grpSpPr>
        <p:sp>
          <p:nvSpPr>
            <p:cNvPr id="413721" name="Line 25"/>
            <p:cNvSpPr>
              <a:spLocks noChangeShapeType="1"/>
            </p:cNvSpPr>
            <p:nvPr/>
          </p:nvSpPr>
          <p:spPr bwMode="auto">
            <a:xfrm>
              <a:off x="2304" y="1920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720" name="Text Box 24"/>
            <p:cNvSpPr txBox="1">
              <a:spLocks noChangeArrowheads="1"/>
            </p:cNvSpPr>
            <p:nvPr/>
          </p:nvSpPr>
          <p:spPr bwMode="auto">
            <a:xfrm>
              <a:off x="2016" y="2001"/>
              <a:ext cx="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+1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3722" name="Line 26"/>
            <p:cNvSpPr>
              <a:spLocks noChangeShapeType="1"/>
            </p:cNvSpPr>
            <p:nvPr/>
          </p:nvSpPr>
          <p:spPr bwMode="auto">
            <a:xfrm flipH="1">
              <a:off x="1680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723" name="Line 27"/>
            <p:cNvSpPr>
              <a:spLocks noChangeShapeType="1"/>
            </p:cNvSpPr>
            <p:nvPr/>
          </p:nvSpPr>
          <p:spPr bwMode="auto">
            <a:xfrm>
              <a:off x="1728" y="21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3754" name="Group 58"/>
          <p:cNvGrpSpPr>
            <a:grpSpLocks/>
          </p:cNvGrpSpPr>
          <p:nvPr/>
        </p:nvGrpSpPr>
        <p:grpSpPr bwMode="auto">
          <a:xfrm>
            <a:off x="2667000" y="2743200"/>
            <a:ext cx="2386013" cy="1006475"/>
            <a:chOff x="1680" y="2112"/>
            <a:chExt cx="1503" cy="634"/>
          </a:xfrm>
        </p:grpSpPr>
        <p:sp>
          <p:nvSpPr>
            <p:cNvPr id="413725" name="Text Box 29"/>
            <p:cNvSpPr txBox="1">
              <a:spLocks noChangeArrowheads="1"/>
            </p:cNvSpPr>
            <p:nvPr/>
          </p:nvSpPr>
          <p:spPr bwMode="auto">
            <a:xfrm>
              <a:off x="2389" y="2496"/>
              <a:ext cx="7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+2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3726" name="Freeform 30"/>
            <p:cNvSpPr>
              <a:spLocks/>
            </p:cNvSpPr>
            <p:nvPr/>
          </p:nvSpPr>
          <p:spPr bwMode="auto">
            <a:xfrm>
              <a:off x="2736" y="2112"/>
              <a:ext cx="96" cy="384"/>
            </a:xfrm>
            <a:custGeom>
              <a:avLst/>
              <a:gdLst>
                <a:gd name="T0" fmla="*/ 0 w 528"/>
                <a:gd name="T1" fmla="*/ 0 h 576"/>
                <a:gd name="T2" fmla="*/ 528 w 528"/>
                <a:gd name="T3" fmla="*/ 0 h 576"/>
                <a:gd name="T4" fmla="*/ 528 w 528"/>
                <a:gd name="T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576">
                  <a:moveTo>
                    <a:pt x="0" y="0"/>
                  </a:moveTo>
                  <a:lnTo>
                    <a:pt x="528" y="0"/>
                  </a:lnTo>
                  <a:lnTo>
                    <a:pt x="528" y="57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727" name="Line 31"/>
            <p:cNvSpPr>
              <a:spLocks noChangeShapeType="1"/>
            </p:cNvSpPr>
            <p:nvPr/>
          </p:nvSpPr>
          <p:spPr bwMode="auto">
            <a:xfrm>
              <a:off x="1680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3733" name="Line 37"/>
          <p:cNvSpPr>
            <a:spLocks noChangeShapeType="1"/>
          </p:cNvSpPr>
          <p:nvPr/>
        </p:nvSpPr>
        <p:spPr bwMode="auto">
          <a:xfrm>
            <a:off x="4419600" y="3733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13756" name="Group 60"/>
          <p:cNvGrpSpPr>
            <a:grpSpLocks/>
          </p:cNvGrpSpPr>
          <p:nvPr/>
        </p:nvGrpSpPr>
        <p:grpSpPr bwMode="auto">
          <a:xfrm>
            <a:off x="2971800" y="3048000"/>
            <a:ext cx="1231900" cy="2454275"/>
            <a:chOff x="1872" y="2304"/>
            <a:chExt cx="776" cy="1546"/>
          </a:xfrm>
        </p:grpSpPr>
        <p:sp>
          <p:nvSpPr>
            <p:cNvPr id="413729" name="Line 33"/>
            <p:cNvSpPr>
              <a:spLocks noChangeShapeType="1"/>
            </p:cNvSpPr>
            <p:nvPr/>
          </p:nvSpPr>
          <p:spPr bwMode="auto">
            <a:xfrm>
              <a:off x="2112" y="230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734" name="Text Box 38"/>
            <p:cNvSpPr txBox="1">
              <a:spLocks noChangeArrowheads="1"/>
            </p:cNvSpPr>
            <p:nvPr/>
          </p:nvSpPr>
          <p:spPr bwMode="auto">
            <a:xfrm>
              <a:off x="1872" y="3600"/>
              <a:ext cx="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3735" name="Line 39"/>
            <p:cNvSpPr>
              <a:spLocks noChangeShapeType="1"/>
            </p:cNvSpPr>
            <p:nvPr/>
          </p:nvSpPr>
          <p:spPr bwMode="auto">
            <a:xfrm>
              <a:off x="2256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3736" name="Group 40"/>
          <p:cNvGrpSpPr>
            <a:grpSpLocks/>
          </p:cNvGrpSpPr>
          <p:nvPr/>
        </p:nvGrpSpPr>
        <p:grpSpPr bwMode="auto">
          <a:xfrm>
            <a:off x="3124200" y="5486400"/>
            <a:ext cx="990600" cy="625475"/>
            <a:chOff x="2496" y="3072"/>
            <a:chExt cx="624" cy="394"/>
          </a:xfrm>
        </p:grpSpPr>
        <p:sp>
          <p:nvSpPr>
            <p:cNvPr id="413737" name="Text Box 41"/>
            <p:cNvSpPr txBox="1">
              <a:spLocks noChangeArrowheads="1"/>
            </p:cNvSpPr>
            <p:nvPr/>
          </p:nvSpPr>
          <p:spPr bwMode="auto">
            <a:xfrm>
              <a:off x="2496" y="321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13738" name="Line 42"/>
            <p:cNvSpPr>
              <a:spLocks noChangeShapeType="1"/>
            </p:cNvSpPr>
            <p:nvPr/>
          </p:nvSpPr>
          <p:spPr bwMode="auto">
            <a:xfrm>
              <a:off x="2784" y="30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5105400" y="4175125"/>
            <a:ext cx="279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</a:p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+1)</a:t>
            </a:r>
          </a:p>
        </p:txBody>
      </p:sp>
      <p:sp>
        <p:nvSpPr>
          <p:cNvPr id="413743" name="Text Box 47"/>
          <p:cNvSpPr txBox="1">
            <a:spLocks noChangeArrowheads="1"/>
          </p:cNvSpPr>
          <p:nvPr/>
        </p:nvSpPr>
        <p:spPr bwMode="auto">
          <a:xfrm>
            <a:off x="8518525" y="11541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3745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838200"/>
          </a:xfrm>
          <a:noFill/>
          <a:ln/>
        </p:spPr>
        <p:txBody>
          <a:bodyPr/>
          <a:lstStyle/>
          <a:p>
            <a:r>
              <a:rPr lang="en-US"/>
              <a:t>By dropping unneeded inferences, we can weaken the interpolant and eliminate irrelevant predicates.</a:t>
            </a:r>
          </a:p>
        </p:txBody>
      </p:sp>
      <p:sp>
        <p:nvSpPr>
          <p:cNvPr id="413747" name="Text Box 51"/>
          <p:cNvSpPr txBox="1">
            <a:spLocks noChangeArrowheads="1"/>
          </p:cNvSpPr>
          <p:nvPr/>
        </p:nvSpPr>
        <p:spPr bwMode="auto">
          <a:xfrm>
            <a:off x="4038600" y="4724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124200" y="4419600"/>
            <a:ext cx="1143000" cy="381000"/>
          </a:xfrm>
          <a:custGeom>
            <a:avLst/>
            <a:gdLst>
              <a:gd name="T0" fmla="*/ 0 w 288"/>
              <a:gd name="T1" fmla="*/ 0 h 240"/>
              <a:gd name="T2" fmla="*/ 288 w 288"/>
              <a:gd name="T3" fmla="*/ 0 h 240"/>
              <a:gd name="T4" fmla="*/ 288 w 288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240">
                <a:moveTo>
                  <a:pt x="0" y="0"/>
                </a:moveTo>
                <a:lnTo>
                  <a:pt x="288" y="0"/>
                </a:lnTo>
                <a:lnTo>
                  <a:pt x="288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13755" name="Group 59"/>
          <p:cNvGrpSpPr>
            <a:grpSpLocks/>
          </p:cNvGrpSpPr>
          <p:nvPr/>
        </p:nvGrpSpPr>
        <p:grpSpPr bwMode="auto">
          <a:xfrm>
            <a:off x="2590800" y="2438400"/>
            <a:ext cx="1447800" cy="2438400"/>
            <a:chOff x="1632" y="1920"/>
            <a:chExt cx="912" cy="1536"/>
          </a:xfrm>
        </p:grpSpPr>
        <p:sp>
          <p:nvSpPr>
            <p:cNvPr id="413730" name="Text Box 34"/>
            <p:cNvSpPr txBox="1">
              <a:spLocks noChangeArrowheads="1"/>
            </p:cNvSpPr>
            <p:nvPr/>
          </p:nvSpPr>
          <p:spPr bwMode="auto">
            <a:xfrm>
              <a:off x="1901" y="3206"/>
              <a:ext cx="6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3731" name="Line 35"/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751" name="Line 55"/>
            <p:cNvSpPr>
              <a:spLocks noChangeShapeType="1"/>
            </p:cNvSpPr>
            <p:nvPr/>
          </p:nvSpPr>
          <p:spPr bwMode="auto">
            <a:xfrm>
              <a:off x="1968" y="1920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3752" name="Line 56"/>
          <p:cNvSpPr>
            <a:spLocks noChangeShapeType="1"/>
          </p:cNvSpPr>
          <p:nvPr/>
        </p:nvSpPr>
        <p:spPr bwMode="auto">
          <a:xfrm>
            <a:off x="2667000" y="4953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3758" name="Text Box 62"/>
          <p:cNvSpPr txBox="1">
            <a:spLocks noChangeArrowheads="1"/>
          </p:cNvSpPr>
          <p:nvPr/>
        </p:nvSpPr>
        <p:spPr bwMode="auto">
          <a:xfrm>
            <a:off x="5122863" y="4175125"/>
            <a:ext cx="2878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9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+1)</a:t>
            </a:r>
          </a:p>
        </p:txBody>
      </p:sp>
      <p:sp>
        <p:nvSpPr>
          <p:cNvPr id="413759" name="Text Box 63"/>
          <p:cNvSpPr txBox="1">
            <a:spLocks noChangeArrowheads="1"/>
          </p:cNvSpPr>
          <p:nvPr/>
        </p:nvSpPr>
        <p:spPr bwMode="auto">
          <a:xfrm>
            <a:off x="2971800" y="6259513"/>
            <a:ext cx="599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Newton does this to eliminate irrelevant predicates. </a:t>
            </a:r>
          </a:p>
        </p:txBody>
      </p:sp>
    </p:spTree>
    <p:extLst>
      <p:ext uri="{BB962C8B-B14F-4D97-AF65-F5344CB8AC3E}">
        <p14:creationId xmlns:p14="http://schemas.microsoft.com/office/powerpoint/2010/main" val="42264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1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3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6" grpId="0"/>
      <p:bldP spid="413717" grpId="0"/>
      <p:bldP spid="413718" grpId="0"/>
      <p:bldP spid="413733" grpId="0" animBg="1"/>
      <p:bldP spid="413733" grpId="1" animBg="1"/>
      <p:bldP spid="413739" grpId="0"/>
      <p:bldP spid="413739" grpId="1"/>
      <p:bldP spid="413747" grpId="0"/>
      <p:bldP spid="413747" grpId="1"/>
      <p:bldP spid="413750" grpId="0" animBg="1"/>
      <p:bldP spid="413750" grpId="1" animBg="1"/>
      <p:bldP spid="413752" grpId="0" animBg="1"/>
      <p:bldP spid="413752" grpId="1" animBg="1"/>
      <p:bldP spid="413758" grpId="0"/>
      <p:bldP spid="4137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Symbolic Model Checking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"/>
          </a:xfrm>
        </p:spPr>
        <p:txBody>
          <a:bodyPr/>
          <a:lstStyle/>
          <a:p>
            <a:pPr eaLnBrk="1" hangingPunct="1"/>
            <a:r>
              <a:rPr lang="en-US" smtClean="0"/>
              <a:t>Avoid building state graph by using succinct representation for large sets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381000" y="1828800"/>
            <a:ext cx="8382000" cy="464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15848" name="Text Box 104"/>
          <p:cNvSpPr txBox="1">
            <a:spLocks noChangeArrowheads="1"/>
          </p:cNvSpPr>
          <p:nvPr/>
        </p:nvSpPr>
        <p:spPr bwMode="auto">
          <a:xfrm>
            <a:off x="1143000" y="1958975"/>
            <a:ext cx="687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Multiprocessor Cache Coherence Protocol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15876" name="Group 132"/>
          <p:cNvGrpSpPr>
            <a:grpSpLocks/>
          </p:cNvGrpSpPr>
          <p:nvPr/>
        </p:nvGrpSpPr>
        <p:grpSpPr bwMode="auto">
          <a:xfrm>
            <a:off x="1219200" y="2895600"/>
            <a:ext cx="6673850" cy="2590800"/>
            <a:chOff x="278" y="864"/>
            <a:chExt cx="5386" cy="1632"/>
          </a:xfrm>
        </p:grpSpPr>
        <p:grpSp>
          <p:nvGrpSpPr>
            <p:cNvPr id="8200" name="Group 133"/>
            <p:cNvGrpSpPr>
              <a:grpSpLocks/>
            </p:cNvGrpSpPr>
            <p:nvPr/>
          </p:nvGrpSpPr>
          <p:grpSpPr bwMode="auto">
            <a:xfrm>
              <a:off x="278" y="864"/>
              <a:ext cx="5386" cy="768"/>
              <a:chOff x="278" y="864"/>
              <a:chExt cx="5386" cy="768"/>
            </a:xfrm>
          </p:grpSpPr>
          <p:sp>
            <p:nvSpPr>
              <p:cNvPr id="8202" name="AutoShape 134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4560" cy="768"/>
              </a:xfrm>
              <a:prstGeom prst="cloudCallout">
                <a:avLst>
                  <a:gd name="adj1" fmla="val 1579"/>
                  <a:gd name="adj2" fmla="val 150912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1"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8203" name="Group 135"/>
              <p:cNvGrpSpPr>
                <a:grpSpLocks/>
              </p:cNvGrpSpPr>
              <p:nvPr/>
            </p:nvGrpSpPr>
            <p:grpSpPr bwMode="auto">
              <a:xfrm>
                <a:off x="278" y="946"/>
                <a:ext cx="5371" cy="519"/>
                <a:chOff x="278" y="946"/>
                <a:chExt cx="5371" cy="519"/>
              </a:xfrm>
            </p:grpSpPr>
            <p:sp>
              <p:nvSpPr>
                <p:cNvPr id="415880" name="Oval 136"/>
                <p:cNvSpPr>
                  <a:spLocks noChangeArrowheads="1"/>
                </p:cNvSpPr>
                <p:nvPr/>
              </p:nvSpPr>
              <p:spPr bwMode="auto">
                <a:xfrm>
                  <a:off x="2977" y="946"/>
                  <a:ext cx="1640" cy="376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0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336" y="1023"/>
                  <a:ext cx="119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S/F network</a:t>
                  </a:r>
                </a:p>
              </p:txBody>
            </p:sp>
            <p:grpSp>
              <p:nvGrpSpPr>
                <p:cNvPr id="8206" name="Group 138"/>
                <p:cNvGrpSpPr>
                  <a:grpSpLocks/>
                </p:cNvGrpSpPr>
                <p:nvPr/>
              </p:nvGrpSpPr>
              <p:grpSpPr bwMode="auto">
                <a:xfrm>
                  <a:off x="1718" y="1247"/>
                  <a:ext cx="812" cy="218"/>
                  <a:chOff x="1718" y="1247"/>
                  <a:chExt cx="812" cy="218"/>
                </a:xfrm>
              </p:grpSpPr>
              <p:sp>
                <p:nvSpPr>
                  <p:cNvPr id="41588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1252"/>
                    <a:ext cx="616" cy="184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sp>
                <p:nvSpPr>
                  <p:cNvPr id="8213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718" y="1247"/>
                    <a:ext cx="812" cy="218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effectLst/>
                      </a:rPr>
                      <a:t>protocol</a:t>
                    </a:r>
                  </a:p>
                </p:txBody>
              </p:sp>
            </p:grpSp>
            <p:sp>
              <p:nvSpPr>
                <p:cNvPr id="8207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71" y="960"/>
                  <a:ext cx="53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effectLst/>
                    </a:rPr>
                    <a:t>host</a:t>
                  </a:r>
                </a:p>
              </p:txBody>
            </p:sp>
            <p:sp>
              <p:nvSpPr>
                <p:cNvPr id="415886" name="Line 142"/>
                <p:cNvSpPr>
                  <a:spLocks noChangeShapeType="1"/>
                </p:cNvSpPr>
                <p:nvPr/>
              </p:nvSpPr>
              <p:spPr bwMode="auto">
                <a:xfrm>
                  <a:off x="4638" y="113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09" name="Rectangle 143"/>
                <p:cNvSpPr>
                  <a:spLocks noChangeArrowheads="1"/>
                </p:cNvSpPr>
                <p:nvPr/>
              </p:nvSpPr>
              <p:spPr bwMode="auto">
                <a:xfrm>
                  <a:off x="5064" y="971"/>
                  <a:ext cx="585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other</a:t>
                  </a:r>
                </a:p>
                <a:p>
                  <a:r>
                    <a:rPr lang="en-US" sz="1600" b="1">
                      <a:solidFill>
                        <a:schemeClr val="tx1"/>
                      </a:solidFill>
                      <a:effectLst/>
                    </a:rPr>
                    <a:t>hosts</a:t>
                  </a:r>
                </a:p>
              </p:txBody>
            </p:sp>
            <p:sp>
              <p:nvSpPr>
                <p:cNvPr id="415888" name="Line 144"/>
                <p:cNvSpPr>
                  <a:spLocks noChangeShapeType="1"/>
                </p:cNvSpPr>
                <p:nvPr/>
              </p:nvSpPr>
              <p:spPr bwMode="auto">
                <a:xfrm>
                  <a:off x="2544" y="1152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1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78" y="1041"/>
                  <a:ext cx="948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sz="1800" b="1">
                      <a:effectLst/>
                    </a:rPr>
                    <a:t>Abstract </a:t>
                  </a:r>
                </a:p>
                <a:p>
                  <a:r>
                    <a:rPr lang="en-US" sz="1800" b="1">
                      <a:effectLst/>
                    </a:rPr>
                    <a:t>model</a:t>
                  </a:r>
                </a:p>
              </p:txBody>
            </p:sp>
          </p:grpSp>
        </p:grpSp>
        <p:sp>
          <p:nvSpPr>
            <p:cNvPr id="415890" name="Rectangle 146"/>
            <p:cNvSpPr>
              <a:spLocks noChangeArrowheads="1"/>
            </p:cNvSpPr>
            <p:nvPr/>
          </p:nvSpPr>
          <p:spPr bwMode="auto">
            <a:xfrm>
              <a:off x="2833" y="1680"/>
              <a:ext cx="1391" cy="8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15892" name="Rectangle 148"/>
          <p:cNvSpPr>
            <a:spLocks noChangeArrowheads="1"/>
          </p:cNvSpPr>
          <p:nvPr/>
        </p:nvSpPr>
        <p:spPr bwMode="auto">
          <a:xfrm>
            <a:off x="1143000" y="4648200"/>
            <a:ext cx="678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Symbolic Model Checking detected very subtle bugs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Allowed scalable verification, avoiding state explosion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848" grpId="0"/>
      <p:bldP spid="41589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methods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715000" cy="2590800"/>
          </a:xfrm>
          <a:ln/>
        </p:spPr>
        <p:txBody>
          <a:bodyPr/>
          <a:lstStyle/>
          <a:p>
            <a:r>
              <a:rPr lang="en-US"/>
              <a:t>Strongest postcondition (SLAM1)</a:t>
            </a:r>
          </a:p>
          <a:p>
            <a:r>
              <a:rPr lang="en-US"/>
              <a:t>Weakest precondition (Magic,FSoft,Yogi)</a:t>
            </a:r>
          </a:p>
          <a:p>
            <a:r>
              <a:rPr lang="en-US"/>
              <a:t>Interpolant methods</a:t>
            </a:r>
          </a:p>
          <a:p>
            <a:pPr lvl="1"/>
            <a:r>
              <a:rPr lang="en-US"/>
              <a:t>Feasible interpolation (BLAST, IMPACT)</a:t>
            </a:r>
          </a:p>
          <a:p>
            <a:pPr lvl="1"/>
            <a:r>
              <a:rPr lang="en-US"/>
              <a:t>Bounded provers (SATABS)</a:t>
            </a:r>
          </a:p>
          <a:p>
            <a:pPr lvl="1"/>
            <a:r>
              <a:rPr lang="en-US"/>
              <a:t>Constraint-based (ARMC)</a:t>
            </a:r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1371600" y="1600200"/>
            <a:ext cx="6019800" cy="3368675"/>
            <a:chOff x="864" y="1008"/>
            <a:chExt cx="3792" cy="2122"/>
          </a:xfrm>
        </p:grpSpPr>
        <p:sp>
          <p:nvSpPr>
            <p:cNvPr id="443397" name="Rectangle 5"/>
            <p:cNvSpPr>
              <a:spLocks noChangeArrowheads="1"/>
            </p:cNvSpPr>
            <p:nvPr/>
          </p:nvSpPr>
          <p:spPr bwMode="auto">
            <a:xfrm>
              <a:off x="864" y="1008"/>
              <a:ext cx="3792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3398" name="Text Box 6"/>
            <p:cNvSpPr txBox="1">
              <a:spLocks noChangeArrowheads="1"/>
            </p:cNvSpPr>
            <p:nvPr/>
          </p:nvSpPr>
          <p:spPr bwMode="auto">
            <a:xfrm>
              <a:off x="3744" y="2880"/>
              <a:ext cx="9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Local proof</a:t>
              </a:r>
            </a:p>
          </p:txBody>
        </p:sp>
      </p:grpSp>
      <p:sp>
        <p:nvSpPr>
          <p:cNvPr id="443399" name="AutoShape 7"/>
          <p:cNvSpPr>
            <a:spLocks noChangeArrowheads="1"/>
          </p:cNvSpPr>
          <p:nvPr/>
        </p:nvSpPr>
        <p:spPr bwMode="auto">
          <a:xfrm>
            <a:off x="533400" y="2133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with WP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The weakest (liberal) pre-condition of 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 w.r.t. progam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 written WP(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,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), is the weakest 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 such that {</a:t>
            </a:r>
            <a:r>
              <a:rPr lang="en-US">
                <a:latin typeface="Symbol" pitchFamily="18" charset="2"/>
                <a:sym typeface="Symbol" pitchFamily="18" charset="2"/>
              </a:rPr>
              <a:t></a:t>
            </a:r>
            <a:r>
              <a:rPr lang="en-US"/>
              <a:t>} </a:t>
            </a:r>
            <a:r>
              <a:rPr lang="en-US">
                <a:latin typeface="Symbol" pitchFamily="18" charset="2"/>
                <a:sym typeface="Symbol" pitchFamily="18" charset="2"/>
              </a:rPr>
              <a:t></a:t>
            </a:r>
            <a:r>
              <a:rPr lang="en-US"/>
              <a:t> {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}.</a:t>
            </a:r>
          </a:p>
          <a:p>
            <a:r>
              <a:rPr lang="en-US"/>
              <a:t> The WP characterizes the states may not reach </a:t>
            </a:r>
            <a:r>
              <a:rPr lang="en-US">
                <a:latin typeface="cmsy10" pitchFamily="34" charset="0"/>
              </a:rPr>
              <a:t>:</a:t>
            </a:r>
            <a:r>
              <a:rPr lang="en-US">
                <a:latin typeface="Symbol" pitchFamily="18" charset="2"/>
                <a:sym typeface="Symbol" pitchFamily="18" charset="2"/>
              </a:rPr>
              <a:t></a:t>
            </a:r>
            <a:r>
              <a:rPr lang="en-US"/>
              <a:t>.</a:t>
            </a:r>
          </a:p>
          <a:p>
            <a:endParaRPr lang="en-US"/>
          </a:p>
        </p:txBody>
      </p:sp>
      <p:grpSp>
        <p:nvGrpSpPr>
          <p:cNvPr id="410628" name="Group 4"/>
          <p:cNvGrpSpPr>
            <a:grpSpLocks/>
          </p:cNvGrpSpPr>
          <p:nvPr/>
        </p:nvGrpSpPr>
        <p:grpSpPr bwMode="auto">
          <a:xfrm>
            <a:off x="604838" y="2667000"/>
            <a:ext cx="3132137" cy="3505200"/>
            <a:chOff x="381" y="1680"/>
            <a:chExt cx="1973" cy="2208"/>
          </a:xfrm>
        </p:grpSpPr>
        <p:grpSp>
          <p:nvGrpSpPr>
            <p:cNvPr id="410629" name="Group 5"/>
            <p:cNvGrpSpPr>
              <a:grpSpLocks/>
            </p:cNvGrpSpPr>
            <p:nvPr/>
          </p:nvGrpSpPr>
          <p:grpSpPr bwMode="auto">
            <a:xfrm>
              <a:off x="1614" y="2064"/>
              <a:ext cx="489" cy="1824"/>
              <a:chOff x="1614" y="720"/>
              <a:chExt cx="489" cy="1824"/>
            </a:xfrm>
          </p:grpSpPr>
          <p:sp>
            <p:nvSpPr>
              <p:cNvPr id="410630" name="Text Box 6"/>
              <p:cNvSpPr txBox="1">
                <a:spLocks noChangeArrowheads="1"/>
              </p:cNvSpPr>
              <p:nvPr/>
            </p:nvSpPr>
            <p:spPr bwMode="auto">
              <a:xfrm>
                <a:off x="1614" y="2313"/>
                <a:ext cx="4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False</a:t>
                </a:r>
              </a:p>
            </p:txBody>
          </p:sp>
          <p:sp>
            <p:nvSpPr>
              <p:cNvPr id="410631" name="Text Box 7"/>
              <p:cNvSpPr txBox="1">
                <a:spLocks noChangeArrowheads="1"/>
              </p:cNvSpPr>
              <p:nvPr/>
            </p:nvSpPr>
            <p:spPr bwMode="auto">
              <a:xfrm>
                <a:off x="1652" y="124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=y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0</a:t>
                </a:r>
              </a:p>
            </p:txBody>
          </p:sp>
          <p:sp>
            <p:nvSpPr>
              <p:cNvPr id="410632" name="Text Box 8"/>
              <p:cNvSpPr txBox="1">
                <a:spLocks noChangeArrowheads="1"/>
              </p:cNvSpPr>
              <p:nvPr/>
            </p:nvSpPr>
            <p:spPr bwMode="auto">
              <a:xfrm>
                <a:off x="1662" y="720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True</a:t>
                </a:r>
              </a:p>
            </p:txBody>
          </p:sp>
          <p:sp>
            <p:nvSpPr>
              <p:cNvPr id="410633" name="Text Box 9"/>
              <p:cNvSpPr txBox="1">
                <a:spLocks noChangeArrowheads="1"/>
              </p:cNvSpPr>
              <p:nvPr/>
            </p:nvSpPr>
            <p:spPr bwMode="auto">
              <a:xfrm>
                <a:off x="1630" y="1778"/>
                <a:ext cx="45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0033"/>
                    </a:solidFill>
                    <a:effectLst/>
                  </a:rPr>
                  <a:t>y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  <a:r>
                  <a:rPr lang="en-US" sz="1800">
                    <a:solidFill>
                      <a:srgbClr val="990033"/>
                    </a:solidFill>
                    <a:effectLst/>
                  </a:rPr>
                  <a:t>&gt;x</a:t>
                </a:r>
                <a:r>
                  <a:rPr lang="en-US" sz="1800" baseline="-25000">
                    <a:solidFill>
                      <a:srgbClr val="990033"/>
                    </a:solidFill>
                    <a:effectLst/>
                  </a:rPr>
                  <a:t>1</a:t>
                </a:r>
              </a:p>
            </p:txBody>
          </p:sp>
        </p:grpSp>
        <p:grpSp>
          <p:nvGrpSpPr>
            <p:cNvPr id="410634" name="Group 10"/>
            <p:cNvGrpSpPr>
              <a:grpSpLocks/>
            </p:cNvGrpSpPr>
            <p:nvPr/>
          </p:nvGrpSpPr>
          <p:grpSpPr bwMode="auto">
            <a:xfrm>
              <a:off x="816" y="2160"/>
              <a:ext cx="644" cy="1680"/>
              <a:chOff x="920" y="768"/>
              <a:chExt cx="644" cy="1680"/>
            </a:xfrm>
          </p:grpSpPr>
          <p:grpSp>
            <p:nvGrpSpPr>
              <p:cNvPr id="410635" name="Group 11"/>
              <p:cNvGrpSpPr>
                <a:grpSpLocks/>
              </p:cNvGrpSpPr>
              <p:nvPr/>
            </p:nvGrpSpPr>
            <p:grpSpPr bwMode="auto">
              <a:xfrm>
                <a:off x="920" y="864"/>
                <a:ext cx="644" cy="1584"/>
                <a:chOff x="920" y="864"/>
                <a:chExt cx="644" cy="1584"/>
              </a:xfrm>
            </p:grpSpPr>
            <p:sp>
              <p:nvSpPr>
                <p:cNvPr id="410636" name="Line 12"/>
                <p:cNvSpPr>
                  <a:spLocks noChangeShapeType="1"/>
                </p:cNvSpPr>
                <p:nvPr/>
              </p:nvSpPr>
              <p:spPr bwMode="auto">
                <a:xfrm>
                  <a:off x="1516" y="86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37" name="Oval 13"/>
                <p:cNvSpPr>
                  <a:spLocks noChangeArrowheads="1"/>
                </p:cNvSpPr>
                <p:nvPr/>
              </p:nvSpPr>
              <p:spPr bwMode="auto">
                <a:xfrm>
                  <a:off x="146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10638" name="Line 14"/>
                <p:cNvSpPr>
                  <a:spLocks noChangeShapeType="1"/>
                </p:cNvSpPr>
                <p:nvPr/>
              </p:nvSpPr>
              <p:spPr bwMode="auto">
                <a:xfrm>
                  <a:off x="1516" y="139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39" name="Oval 15"/>
                <p:cNvSpPr>
                  <a:spLocks noChangeArrowheads="1"/>
                </p:cNvSpPr>
                <p:nvPr/>
              </p:nvSpPr>
              <p:spPr bwMode="auto">
                <a:xfrm>
                  <a:off x="1468" y="1824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sp>
              <p:nvSpPr>
                <p:cNvPr id="410640" name="Line 16"/>
                <p:cNvSpPr>
                  <a:spLocks noChangeShapeType="1"/>
                </p:cNvSpPr>
                <p:nvPr/>
              </p:nvSpPr>
              <p:spPr bwMode="auto">
                <a:xfrm>
                  <a:off x="1516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41" name="Oval 17"/>
                <p:cNvSpPr>
                  <a:spLocks noChangeArrowheads="1"/>
                </p:cNvSpPr>
                <p:nvPr/>
              </p:nvSpPr>
              <p:spPr bwMode="auto">
                <a:xfrm>
                  <a:off x="1468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410642" name="Group 18"/>
                <p:cNvGrpSpPr>
                  <a:grpSpLocks/>
                </p:cNvGrpSpPr>
                <p:nvPr/>
              </p:nvGrpSpPr>
              <p:grpSpPr bwMode="auto">
                <a:xfrm>
                  <a:off x="920" y="912"/>
                  <a:ext cx="424" cy="1298"/>
                  <a:chOff x="920" y="912"/>
                  <a:chExt cx="424" cy="1298"/>
                </a:xfrm>
              </p:grpSpPr>
              <p:sp>
                <p:nvSpPr>
                  <p:cNvPr id="41064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912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effectLst/>
                      </a:rPr>
                      <a:t>x=y;</a:t>
                    </a:r>
                    <a:endParaRPr lang="en-US" sz="1800" baseline="-25000">
                      <a:effectLst/>
                    </a:endParaRPr>
                  </a:p>
                </p:txBody>
              </p:sp>
              <p:sp>
                <p:nvSpPr>
                  <p:cNvPr id="41064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" y="1449"/>
                    <a:ext cx="39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y++;</a:t>
                    </a:r>
                  </a:p>
                </p:txBody>
              </p:sp>
              <p:sp>
                <p:nvSpPr>
                  <p:cNvPr id="41064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0" y="1979"/>
                    <a:ext cx="42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800">
                        <a:effectLst/>
                      </a:rPr>
                      <a:t>[x=y]</a:t>
                    </a:r>
                  </a:p>
                </p:txBody>
              </p:sp>
            </p:grpSp>
          </p:grpSp>
          <p:sp>
            <p:nvSpPr>
              <p:cNvPr id="410646" name="Oval 22"/>
              <p:cNvSpPr>
                <a:spLocks noChangeArrowheads="1"/>
              </p:cNvSpPr>
              <p:nvPr/>
            </p:nvSpPr>
            <p:spPr bwMode="auto">
              <a:xfrm>
                <a:off x="1468" y="7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grpSp>
          <p:nvGrpSpPr>
            <p:cNvPr id="410647" name="Group 23"/>
            <p:cNvGrpSpPr>
              <a:grpSpLocks/>
            </p:cNvGrpSpPr>
            <p:nvPr/>
          </p:nvGrpSpPr>
          <p:grpSpPr bwMode="auto">
            <a:xfrm>
              <a:off x="768" y="2304"/>
              <a:ext cx="615" cy="1296"/>
              <a:chOff x="846" y="912"/>
              <a:chExt cx="615" cy="1296"/>
            </a:xfrm>
          </p:grpSpPr>
          <p:sp>
            <p:nvSpPr>
              <p:cNvPr id="410648" name="Text Box 24"/>
              <p:cNvSpPr txBox="1">
                <a:spLocks noChangeArrowheads="1"/>
              </p:cNvSpPr>
              <p:nvPr/>
            </p:nvSpPr>
            <p:spPr bwMode="auto">
              <a:xfrm>
                <a:off x="912" y="912"/>
                <a:ext cx="491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 y</a:t>
                </a:r>
                <a:r>
                  <a:rPr lang="en-US" sz="1800" baseline="-25000">
                    <a:effectLst/>
                  </a:rPr>
                  <a:t>0</a:t>
                </a:r>
              </a:p>
            </p:txBody>
          </p:sp>
          <p:sp>
            <p:nvSpPr>
              <p:cNvPr id="410649" name="Text Box 25"/>
              <p:cNvSpPr txBox="1">
                <a:spLocks noChangeArrowheads="1"/>
              </p:cNvSpPr>
              <p:nvPr/>
            </p:nvSpPr>
            <p:spPr bwMode="auto">
              <a:xfrm>
                <a:off x="846" y="1449"/>
                <a:ext cx="61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</a:rPr>
                  <a:t>=y</a:t>
                </a:r>
                <a:r>
                  <a:rPr lang="en-US" sz="1800" baseline="-25000">
                    <a:effectLst/>
                  </a:rPr>
                  <a:t>0</a:t>
                </a:r>
                <a:r>
                  <a:rPr lang="en-US" sz="1800">
                    <a:effectLst/>
                  </a:rPr>
                  <a:t>+1</a:t>
                </a:r>
              </a:p>
            </p:txBody>
          </p:sp>
          <p:sp>
            <p:nvSpPr>
              <p:cNvPr id="410650" name="Text Box 26"/>
              <p:cNvSpPr txBox="1">
                <a:spLocks noChangeArrowheads="1"/>
              </p:cNvSpPr>
              <p:nvPr/>
            </p:nvSpPr>
            <p:spPr bwMode="auto">
              <a:xfrm>
                <a:off x="925" y="1977"/>
                <a:ext cx="44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effectLst/>
                  </a:rPr>
                  <a:t>x</a:t>
                </a:r>
                <a:r>
                  <a:rPr lang="en-US" sz="1800" baseline="-25000">
                    <a:effectLst/>
                  </a:rPr>
                  <a:t>1</a:t>
                </a:r>
                <a:r>
                  <a:rPr lang="en-US" sz="1800">
                    <a:effectLst/>
                    <a:latin typeface="Symbol" pitchFamily="18" charset="2"/>
                  </a:rPr>
                  <a:t>=</a:t>
                </a:r>
                <a:r>
                  <a:rPr lang="en-US" sz="1800">
                    <a:effectLst/>
                  </a:rPr>
                  <a:t>y</a:t>
                </a:r>
                <a:r>
                  <a:rPr lang="en-US" sz="1800" baseline="-25000">
                    <a:effectLst/>
                  </a:rPr>
                  <a:t>1</a:t>
                </a:r>
                <a:endParaRPr lang="en-US" sz="1800">
                  <a:effectLst/>
                </a:endParaRPr>
              </a:p>
            </p:txBody>
          </p:sp>
        </p:grpSp>
        <p:grpSp>
          <p:nvGrpSpPr>
            <p:cNvPr id="410651" name="Group 27"/>
            <p:cNvGrpSpPr>
              <a:grpSpLocks/>
            </p:cNvGrpSpPr>
            <p:nvPr/>
          </p:nvGrpSpPr>
          <p:grpSpPr bwMode="auto">
            <a:xfrm>
              <a:off x="729" y="2064"/>
              <a:ext cx="1625" cy="1824"/>
              <a:chOff x="729" y="720"/>
              <a:chExt cx="1625" cy="1824"/>
            </a:xfrm>
          </p:grpSpPr>
          <p:grpSp>
            <p:nvGrpSpPr>
              <p:cNvPr id="410652" name="Group 28"/>
              <p:cNvGrpSpPr>
                <a:grpSpLocks/>
              </p:cNvGrpSpPr>
              <p:nvPr/>
            </p:nvGrpSpPr>
            <p:grpSpPr bwMode="auto">
              <a:xfrm>
                <a:off x="1632" y="720"/>
                <a:ext cx="722" cy="1824"/>
                <a:chOff x="1614" y="720"/>
                <a:chExt cx="722" cy="1824"/>
              </a:xfrm>
            </p:grpSpPr>
            <p:sp>
              <p:nvSpPr>
                <p:cNvPr id="41065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14" y="2313"/>
                  <a:ext cx="56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{False}</a:t>
                  </a:r>
                </a:p>
              </p:txBody>
            </p:sp>
            <p:sp>
              <p:nvSpPr>
                <p:cNvPr id="41065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52" y="1248"/>
                  <a:ext cx="68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{x &lt; y+1}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  <p:sp>
              <p:nvSpPr>
                <p:cNvPr id="41065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62" y="720"/>
                  <a:ext cx="508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{True}</a:t>
                  </a:r>
                </a:p>
              </p:txBody>
            </p:sp>
            <p:sp>
              <p:nvSpPr>
                <p:cNvPr id="4106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30" y="1778"/>
                  <a:ext cx="480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990033"/>
                      </a:solidFill>
                      <a:effectLst/>
                    </a:rPr>
                    <a:t> {x&lt;y}</a:t>
                  </a:r>
                  <a:endParaRPr lang="en-US" sz="1800" baseline="-25000">
                    <a:solidFill>
                      <a:srgbClr val="990033"/>
                    </a:solidFill>
                    <a:effectLst/>
                  </a:endParaRPr>
                </a:p>
              </p:txBody>
            </p:sp>
          </p:grpSp>
          <p:grpSp>
            <p:nvGrpSpPr>
              <p:cNvPr id="410657" name="Group 33"/>
              <p:cNvGrpSpPr>
                <a:grpSpLocks/>
              </p:cNvGrpSpPr>
              <p:nvPr/>
            </p:nvGrpSpPr>
            <p:grpSpPr bwMode="auto">
              <a:xfrm>
                <a:off x="729" y="960"/>
                <a:ext cx="601" cy="1303"/>
                <a:chOff x="855" y="912"/>
                <a:chExt cx="601" cy="1303"/>
              </a:xfrm>
            </p:grpSpPr>
            <p:sp>
              <p:nvSpPr>
                <p:cNvPr id="41065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912" y="912"/>
                  <a:ext cx="544" cy="3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effectLst/>
                    </a:rPr>
                    <a:t>x  = y  </a:t>
                  </a:r>
                </a:p>
                <a:p>
                  <a:endParaRPr lang="en-US" sz="1800" baseline="-25000">
                    <a:effectLst/>
                  </a:endParaRPr>
                </a:p>
              </p:txBody>
            </p:sp>
            <p:sp>
              <p:nvSpPr>
                <p:cNvPr id="4106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55" y="1449"/>
                  <a:ext cx="596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   y++   </a:t>
                  </a:r>
                </a:p>
              </p:txBody>
            </p:sp>
            <p:sp>
              <p:nvSpPr>
                <p:cNvPr id="41066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20" y="1984"/>
                  <a:ext cx="452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>
                      <a:effectLst/>
                    </a:rPr>
                    <a:t>[y</a:t>
                  </a:r>
                  <a:r>
                    <a:rPr lang="en-US" sz="1800">
                      <a:effectLst/>
                      <a:latin typeface="cmsy10" pitchFamily="34" charset="0"/>
                    </a:rPr>
                    <a:t>·</a:t>
                  </a:r>
                  <a:r>
                    <a:rPr lang="en-US" sz="1800">
                      <a:effectLst/>
                    </a:rPr>
                    <a:t>x]</a:t>
                  </a:r>
                </a:p>
              </p:txBody>
            </p:sp>
          </p:grpSp>
        </p:grpSp>
        <p:sp>
          <p:nvSpPr>
            <p:cNvPr id="410661" name="Text Box 37"/>
            <p:cNvSpPr txBox="1">
              <a:spLocks noChangeArrowheads="1"/>
            </p:cNvSpPr>
            <p:nvPr/>
          </p:nvSpPr>
          <p:spPr bwMode="auto">
            <a:xfrm>
              <a:off x="381" y="1680"/>
              <a:ext cx="1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Refinement with WP:</a:t>
              </a:r>
            </a:p>
          </p:txBody>
        </p:sp>
      </p:grpSp>
      <p:sp>
        <p:nvSpPr>
          <p:cNvPr id="410662" name="Text Box 38"/>
          <p:cNvSpPr txBox="1">
            <a:spLocks noChangeArrowheads="1"/>
          </p:cNvSpPr>
          <p:nvPr/>
        </p:nvSpPr>
        <p:spPr bwMode="auto">
          <a:xfrm>
            <a:off x="4133850" y="2651125"/>
            <a:ext cx="321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Syntactic WP computation:</a:t>
            </a:r>
          </a:p>
        </p:txBody>
      </p:sp>
      <p:sp>
        <p:nvSpPr>
          <p:cNvPr id="410663" name="Text Box 39"/>
          <p:cNvSpPr txBox="1">
            <a:spLocks noChangeArrowheads="1"/>
          </p:cNvSpPr>
          <p:nvPr/>
        </p:nvSpPr>
        <p:spPr bwMode="auto">
          <a:xfrm>
            <a:off x="7108825" y="3505200"/>
            <a:ext cx="48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10664" name="Text Box 40"/>
          <p:cNvSpPr txBox="1">
            <a:spLocks noChangeArrowheads="1"/>
          </p:cNvSpPr>
          <p:nvPr/>
        </p:nvSpPr>
        <p:spPr bwMode="auto">
          <a:xfrm>
            <a:off x="5916613" y="3505200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</p:txBody>
      </p:sp>
      <p:sp>
        <p:nvSpPr>
          <p:cNvPr id="410665" name="Text Box 41"/>
          <p:cNvSpPr txBox="1">
            <a:spLocks noChangeArrowheads="1"/>
          </p:cNvSpPr>
          <p:nvPr/>
        </p:nvSpPr>
        <p:spPr bwMode="auto">
          <a:xfrm>
            <a:off x="4816475" y="3505200"/>
            <a:ext cx="103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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)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 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10666" name="Text Box 42"/>
          <p:cNvSpPr txBox="1">
            <a:spLocks noChangeArrowheads="1"/>
          </p:cNvSpPr>
          <p:nvPr/>
        </p:nvSpPr>
        <p:spPr bwMode="auto">
          <a:xfrm>
            <a:off x="7135813" y="42672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10667" name="Text Box 43"/>
          <p:cNvSpPr txBox="1">
            <a:spLocks noChangeArrowheads="1"/>
          </p:cNvSpPr>
          <p:nvPr/>
        </p:nvSpPr>
        <p:spPr bwMode="auto">
          <a:xfrm>
            <a:off x="5926138" y="4251325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x := e</a:t>
            </a:r>
          </a:p>
        </p:txBody>
      </p:sp>
      <p:sp>
        <p:nvSpPr>
          <p:cNvPr id="410668" name="Text Box 44"/>
          <p:cNvSpPr txBox="1">
            <a:spLocks noChangeArrowheads="1"/>
          </p:cNvSpPr>
          <p:nvPr/>
        </p:nvSpPr>
        <p:spPr bwMode="auto">
          <a:xfrm>
            <a:off x="4849813" y="42672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[e/x]}</a:t>
            </a:r>
          </a:p>
        </p:txBody>
      </p:sp>
      <p:sp>
        <p:nvSpPr>
          <p:cNvPr id="410669" name="Text Box 45"/>
          <p:cNvSpPr txBox="1">
            <a:spLocks noChangeArrowheads="1"/>
          </p:cNvSpPr>
          <p:nvPr/>
        </p:nvSpPr>
        <p:spPr bwMode="auto">
          <a:xfrm>
            <a:off x="7135813" y="4876800"/>
            <a:ext cx="48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10670" name="Text Box 46"/>
          <p:cNvSpPr txBox="1">
            <a:spLocks noChangeArrowheads="1"/>
          </p:cNvSpPr>
          <p:nvPr/>
        </p:nvSpPr>
        <p:spPr bwMode="auto">
          <a:xfrm>
            <a:off x="5922963" y="4953000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havoc x</a:t>
            </a:r>
          </a:p>
        </p:txBody>
      </p:sp>
      <p:sp>
        <p:nvSpPr>
          <p:cNvPr id="410671" name="Text Box 47"/>
          <p:cNvSpPr txBox="1">
            <a:spLocks noChangeArrowheads="1"/>
          </p:cNvSpPr>
          <p:nvPr/>
        </p:nvSpPr>
        <p:spPr bwMode="auto">
          <a:xfrm>
            <a:off x="4873625" y="4937125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8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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}</a:t>
            </a:r>
          </a:p>
        </p:txBody>
      </p:sp>
      <p:sp>
        <p:nvSpPr>
          <p:cNvPr id="410672" name="Text Box 48"/>
          <p:cNvSpPr txBox="1">
            <a:spLocks noChangeArrowheads="1"/>
          </p:cNvSpPr>
          <p:nvPr/>
        </p:nvSpPr>
        <p:spPr bwMode="auto">
          <a:xfrm>
            <a:off x="4572000" y="5791200"/>
            <a:ext cx="3233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can also be viewed as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local proof.</a:t>
            </a:r>
          </a:p>
        </p:txBody>
      </p:sp>
    </p:spTree>
    <p:extLst>
      <p:ext uri="{BB962C8B-B14F-4D97-AF65-F5344CB8AC3E}">
        <p14:creationId xmlns:p14="http://schemas.microsoft.com/office/powerpoint/2010/main" val="37449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  <p:bldP spid="410662" grpId="0"/>
      <p:bldP spid="410663" grpId="0"/>
      <p:bldP spid="410664" grpId="0"/>
      <p:bldP spid="410665" grpId="0"/>
      <p:bldP spid="410666" grpId="0"/>
      <p:bldP spid="410667" grpId="0"/>
      <p:bldP spid="410668" grpId="0"/>
      <p:bldP spid="410669" grpId="0"/>
      <p:bldP spid="410670" grpId="0"/>
      <p:bldP spid="410671" grpId="0"/>
      <p:bldP spid="41067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 as local proof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219200"/>
          </a:xfrm>
        </p:spPr>
        <p:txBody>
          <a:bodyPr/>
          <a:lstStyle/>
          <a:p>
            <a:r>
              <a:rPr lang="en-US"/>
              <a:t>Order the variables by their creation in SSA form:</a:t>
            </a:r>
          </a:p>
          <a:p>
            <a:pPr lvl="1">
              <a:buFontTx/>
              <a:buNone/>
            </a:pP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x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y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Â</a:t>
            </a:r>
            <a:r>
              <a:rPr lang="en-US"/>
              <a:t>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</a:p>
          <a:p>
            <a:r>
              <a:rPr lang="en-US"/>
              <a:t>Refinement with WP corresponds to local deduction with these rules:</a:t>
            </a:r>
          </a:p>
          <a:p>
            <a:pPr>
              <a:buFontTx/>
              <a:buNone/>
            </a:pPr>
            <a:endParaRPr lang="en-US"/>
          </a:p>
        </p:txBody>
      </p:sp>
      <p:grpSp>
        <p:nvGrpSpPr>
          <p:cNvPr id="411652" name="Group 4"/>
          <p:cNvGrpSpPr>
            <a:grpSpLocks/>
          </p:cNvGrpSpPr>
          <p:nvPr/>
        </p:nvGrpSpPr>
        <p:grpSpPr bwMode="auto">
          <a:xfrm>
            <a:off x="1066800" y="2590800"/>
            <a:ext cx="3117850" cy="982663"/>
            <a:chOff x="672" y="1632"/>
            <a:chExt cx="1964" cy="619"/>
          </a:xfrm>
        </p:grpSpPr>
        <p:sp>
          <p:nvSpPr>
            <p:cNvPr id="411653" name="Text Box 5"/>
            <p:cNvSpPr txBox="1">
              <a:spLocks noChangeArrowheads="1"/>
            </p:cNvSpPr>
            <p:nvPr/>
          </p:nvSpPr>
          <p:spPr bwMode="auto">
            <a:xfrm>
              <a:off x="819" y="1632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x = e</a:t>
              </a:r>
            </a:p>
          </p:txBody>
        </p:sp>
        <p:sp>
          <p:nvSpPr>
            <p:cNvPr id="411654" name="Text Box 6"/>
            <p:cNvSpPr txBox="1">
              <a:spLocks noChangeArrowheads="1"/>
            </p:cNvSpPr>
            <p:nvPr/>
          </p:nvSpPr>
          <p:spPr bwMode="auto">
            <a:xfrm>
              <a:off x="959" y="2001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[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e/x]</a:t>
              </a:r>
            </a:p>
          </p:txBody>
        </p:sp>
        <p:sp>
          <p:nvSpPr>
            <p:cNvPr id="411655" name="Line 7"/>
            <p:cNvSpPr>
              <a:spLocks noChangeShapeType="1"/>
            </p:cNvSpPr>
            <p:nvPr/>
          </p:nvSpPr>
          <p:spPr bwMode="auto">
            <a:xfrm>
              <a:off x="672" y="1963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656" name="Text Box 8"/>
            <p:cNvSpPr txBox="1">
              <a:spLocks noChangeArrowheads="1"/>
            </p:cNvSpPr>
            <p:nvPr/>
          </p:nvSpPr>
          <p:spPr bwMode="auto">
            <a:xfrm>
              <a:off x="1798" y="1819"/>
              <a:ext cx="8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</a:t>
              </a:r>
              <a:r>
                <a:rPr lang="en-US" i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min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in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</a:t>
              </a:r>
            </a:p>
          </p:txBody>
        </p:sp>
      </p:grpSp>
      <p:grpSp>
        <p:nvGrpSpPr>
          <p:cNvPr id="411657" name="Group 9"/>
          <p:cNvGrpSpPr>
            <a:grpSpLocks/>
          </p:cNvGrpSpPr>
          <p:nvPr/>
        </p:nvGrpSpPr>
        <p:grpSpPr bwMode="auto">
          <a:xfrm>
            <a:off x="5562600" y="2659063"/>
            <a:ext cx="2376488" cy="930275"/>
            <a:chOff x="3504" y="1675"/>
            <a:chExt cx="1497" cy="586"/>
          </a:xfrm>
        </p:grpSpPr>
        <p:sp>
          <p:nvSpPr>
            <p:cNvPr id="411658" name="Text Box 10"/>
            <p:cNvSpPr txBox="1">
              <a:spLocks noChangeArrowheads="1"/>
            </p:cNvSpPr>
            <p:nvPr/>
          </p:nvSpPr>
          <p:spPr bwMode="auto">
            <a:xfrm>
              <a:off x="3739" y="1675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</a:p>
          </p:txBody>
        </p:sp>
        <p:sp>
          <p:nvSpPr>
            <p:cNvPr id="411659" name="Line 11"/>
            <p:cNvSpPr>
              <a:spLocks noChangeShapeType="1"/>
            </p:cNvSpPr>
            <p:nvPr/>
          </p:nvSpPr>
          <p:spPr bwMode="auto">
            <a:xfrm>
              <a:off x="3504" y="1963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660" name="Text Box 12"/>
            <p:cNvSpPr txBox="1">
              <a:spLocks noChangeArrowheads="1"/>
            </p:cNvSpPr>
            <p:nvPr/>
          </p:nvSpPr>
          <p:spPr bwMode="auto">
            <a:xfrm>
              <a:off x="3600" y="2011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11661" name="Text Box 13"/>
            <p:cNvSpPr txBox="1">
              <a:spLocks noChangeArrowheads="1"/>
            </p:cNvSpPr>
            <p:nvPr/>
          </p:nvSpPr>
          <p:spPr bwMode="auto">
            <a:xfrm>
              <a:off x="4314" y="1819"/>
              <a:ext cx="6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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unsat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</p:grp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228600" y="396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effectLst/>
              </a:rPr>
              <a:t>We encode havoc specially in the SSA:</a:t>
            </a:r>
          </a:p>
          <a:p>
            <a:pPr marL="342900" indent="-342900">
              <a:spcBef>
                <a:spcPct val="20000"/>
              </a:spcBef>
            </a:pPr>
            <a:endParaRPr lang="en-US">
              <a:effectLst/>
            </a:endParaRPr>
          </a:p>
        </p:txBody>
      </p:sp>
      <p:grpSp>
        <p:nvGrpSpPr>
          <p:cNvPr id="411663" name="Group 15"/>
          <p:cNvGrpSpPr>
            <a:grpSpLocks/>
          </p:cNvGrpSpPr>
          <p:nvPr/>
        </p:nvGrpSpPr>
        <p:grpSpPr bwMode="auto">
          <a:xfrm>
            <a:off x="1066800" y="4784725"/>
            <a:ext cx="7316788" cy="701675"/>
            <a:chOff x="672" y="3014"/>
            <a:chExt cx="4609" cy="442"/>
          </a:xfrm>
        </p:grpSpPr>
        <p:sp>
          <p:nvSpPr>
            <p:cNvPr id="411664" name="Text Box 16"/>
            <p:cNvSpPr txBox="1">
              <a:spLocks noChangeArrowheads="1"/>
            </p:cNvSpPr>
            <p:nvPr/>
          </p:nvSpPr>
          <p:spPr bwMode="auto">
            <a:xfrm>
              <a:off x="672" y="3047"/>
              <a:ext cx="6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havoc x</a:t>
              </a:r>
            </a:p>
          </p:txBody>
        </p:sp>
        <p:sp>
          <p:nvSpPr>
            <p:cNvPr id="411665" name="AutoShape 17"/>
            <p:cNvSpPr>
              <a:spLocks noChangeArrowheads="1"/>
            </p:cNvSpPr>
            <p:nvPr/>
          </p:nvSpPr>
          <p:spPr bwMode="auto">
            <a:xfrm>
              <a:off x="1532" y="3105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666" name="Text Box 18"/>
            <p:cNvSpPr txBox="1">
              <a:spLocks noChangeArrowheads="1"/>
            </p:cNvSpPr>
            <p:nvPr/>
          </p:nvSpPr>
          <p:spPr bwMode="auto">
            <a:xfrm>
              <a:off x="2501" y="3062"/>
              <a:ext cx="5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 =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endParaRPr lang="en-US" baseline="-25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667" name="Text Box 19"/>
            <p:cNvSpPr txBox="1">
              <a:spLocks noChangeArrowheads="1"/>
            </p:cNvSpPr>
            <p:nvPr/>
          </p:nvSpPr>
          <p:spPr bwMode="auto">
            <a:xfrm>
              <a:off x="3540" y="3014"/>
              <a:ext cx="174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where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i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is a</a:t>
              </a:r>
            </a:p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fresh Skolem constant</a:t>
              </a:r>
            </a:p>
          </p:txBody>
        </p:sp>
      </p:grp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1476375" y="6016625"/>
            <a:ext cx="591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Think of the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as implicitly existentially quantified</a:t>
            </a:r>
          </a:p>
        </p:txBody>
      </p:sp>
    </p:spTree>
    <p:extLst>
      <p:ext uri="{BB962C8B-B14F-4D97-AF65-F5344CB8AC3E}">
        <p14:creationId xmlns:p14="http://schemas.microsoft.com/office/powerpoint/2010/main" val="41049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  <p:bldP spid="411662" grpId="0"/>
      <p:bldP spid="41166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 example</a:t>
            </a:r>
          </a:p>
        </p:txBody>
      </p:sp>
      <p:sp>
        <p:nvSpPr>
          <p:cNvPr id="412675" name="Oval 3"/>
          <p:cNvSpPr>
            <a:spLocks noChangeArrowheads="1"/>
          </p:cNvSpPr>
          <p:nvPr/>
        </p:nvSpPr>
        <p:spPr bwMode="auto">
          <a:xfrm>
            <a:off x="3232150" y="2579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76" name="Oval 4"/>
          <p:cNvSpPr>
            <a:spLocks noChangeArrowheads="1"/>
          </p:cNvSpPr>
          <p:nvPr/>
        </p:nvSpPr>
        <p:spPr bwMode="auto">
          <a:xfrm>
            <a:off x="3232150" y="3657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77" name="Oval 5"/>
          <p:cNvSpPr>
            <a:spLocks noChangeArrowheads="1"/>
          </p:cNvSpPr>
          <p:nvPr/>
        </p:nvSpPr>
        <p:spPr bwMode="auto">
          <a:xfrm>
            <a:off x="3232150" y="4941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78" name="Oval 6"/>
          <p:cNvSpPr>
            <a:spLocks noChangeArrowheads="1"/>
          </p:cNvSpPr>
          <p:nvPr/>
        </p:nvSpPr>
        <p:spPr bwMode="auto">
          <a:xfrm>
            <a:off x="3232150" y="14366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2339975" y="1673225"/>
            <a:ext cx="8969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 = </a:t>
            </a:r>
            <a:r>
              <a:rPr lang="en-US" sz="1800">
                <a:effectLst/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50000">
                <a:effectLst/>
                <a:sym typeface="Symbol" pitchFamily="18" charset="2"/>
              </a:rPr>
              <a:t>1</a:t>
            </a:r>
            <a:endParaRPr lang="en-US" sz="1800">
              <a:effectLst/>
            </a:endParaRPr>
          </a:p>
          <a:p>
            <a:pPr algn="r"/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</a:p>
        </p:txBody>
      </p:sp>
      <p:sp>
        <p:nvSpPr>
          <p:cNvPr id="412680" name="Text Box 8"/>
          <p:cNvSpPr txBox="1">
            <a:spLocks noChangeArrowheads="1"/>
          </p:cNvSpPr>
          <p:nvPr/>
        </p:nvSpPr>
        <p:spPr bwMode="auto">
          <a:xfrm>
            <a:off x="2224088" y="2757488"/>
            <a:ext cx="9763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</a:rPr>
              <a:t>=y</a:t>
            </a:r>
            <a:r>
              <a:rPr lang="en-US" sz="1800" baseline="-25000">
                <a:effectLst/>
              </a:rPr>
              <a:t>0</a:t>
            </a:r>
            <a:r>
              <a:rPr lang="en-US" sz="1800">
                <a:effectLst/>
              </a:rPr>
              <a:t>+1</a:t>
            </a:r>
          </a:p>
        </p:txBody>
      </p:sp>
      <p:sp>
        <p:nvSpPr>
          <p:cNvPr id="412681" name="Text Box 9"/>
          <p:cNvSpPr txBox="1">
            <a:spLocks noChangeArrowheads="1"/>
          </p:cNvSpPr>
          <p:nvPr/>
        </p:nvSpPr>
        <p:spPr bwMode="auto">
          <a:xfrm>
            <a:off x="2362200" y="3886200"/>
            <a:ext cx="7588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/>
              </a:rPr>
              <a:t>y</a:t>
            </a:r>
            <a:r>
              <a:rPr lang="en-US" sz="1800" baseline="-25000">
                <a:effectLst/>
              </a:rPr>
              <a:t>1</a:t>
            </a:r>
            <a:r>
              <a:rPr lang="en-US" sz="1800">
                <a:effectLst/>
                <a:latin typeface="cmsy10" pitchFamily="34" charset="0"/>
              </a:rPr>
              <a:t>·</a:t>
            </a:r>
            <a:r>
              <a:rPr lang="en-US" sz="1800">
                <a:effectLst/>
              </a:rPr>
              <a:t>x</a:t>
            </a:r>
            <a:r>
              <a:rPr lang="en-US" sz="1800" baseline="-25000">
                <a:effectLst/>
              </a:rPr>
              <a:t>1</a:t>
            </a:r>
            <a:endParaRPr lang="en-US" sz="1800">
              <a:effectLst/>
            </a:endParaRPr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2438400" y="1512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>
            <a:off x="2438400" y="26558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2438400" y="3733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>
            <a:off x="2438400" y="50180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12686" name="Group 14"/>
          <p:cNvGrpSpPr>
            <a:grpSpLocks/>
          </p:cNvGrpSpPr>
          <p:nvPr/>
        </p:nvGrpSpPr>
        <p:grpSpPr bwMode="auto">
          <a:xfrm>
            <a:off x="990600" y="1828800"/>
            <a:ext cx="1149350" cy="2987675"/>
            <a:chOff x="4490" y="1152"/>
            <a:chExt cx="724" cy="1882"/>
          </a:xfrm>
        </p:grpSpPr>
        <p:sp>
          <p:nvSpPr>
            <p:cNvPr id="412687" name="Text Box 15"/>
            <p:cNvSpPr txBox="1">
              <a:spLocks noChangeArrowheads="1"/>
            </p:cNvSpPr>
            <p:nvPr/>
          </p:nvSpPr>
          <p:spPr bwMode="auto">
            <a:xfrm>
              <a:off x="4581" y="1152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12688" name="Text Box 16"/>
            <p:cNvSpPr txBox="1">
              <a:spLocks noChangeArrowheads="1"/>
            </p:cNvSpPr>
            <p:nvPr/>
          </p:nvSpPr>
          <p:spPr bwMode="auto">
            <a:xfrm>
              <a:off x="4490" y="2054"/>
              <a:ext cx="7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  <p:sp>
          <p:nvSpPr>
            <p:cNvPr id="412689" name="Text Box 17"/>
            <p:cNvSpPr txBox="1">
              <a:spLocks noChangeArrowheads="1"/>
            </p:cNvSpPr>
            <p:nvPr/>
          </p:nvSpPr>
          <p:spPr bwMode="auto">
            <a:xfrm>
              <a:off x="4581" y="2784"/>
              <a:ext cx="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{x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,y</a:t>
              </a:r>
              <a:r>
                <a:rPr lang="en-US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}</a:t>
              </a:r>
            </a:p>
          </p:txBody>
        </p:sp>
      </p:grp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914400" y="5562600"/>
            <a:ext cx="561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Ordering of rewrites ensures </a:t>
            </a:r>
            <a:r>
              <a:rPr lang="en-US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local proof.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914400" y="5562600"/>
            <a:ext cx="6037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negation of assertions crossing frame boundary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(with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baseline="-250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’s existentially quantified) is an interpolant.</a:t>
            </a: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5715000" y="1295400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</a:p>
        </p:txBody>
      </p:sp>
      <p:sp>
        <p:nvSpPr>
          <p:cNvPr id="412694" name="Text Box 22"/>
          <p:cNvSpPr txBox="1">
            <a:spLocks noChangeArrowheads="1"/>
          </p:cNvSpPr>
          <p:nvPr/>
        </p:nvSpPr>
        <p:spPr bwMode="auto">
          <a:xfrm>
            <a:off x="5680075" y="47894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</a:p>
        </p:txBody>
      </p:sp>
      <p:sp>
        <p:nvSpPr>
          <p:cNvPr id="412718" name="Text Box 46"/>
          <p:cNvSpPr txBox="1">
            <a:spLocks noChangeArrowheads="1"/>
          </p:cNvSpPr>
          <p:nvPr/>
        </p:nvSpPr>
        <p:spPr bwMode="auto">
          <a:xfrm>
            <a:off x="914400" y="5546725"/>
            <a:ext cx="574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No need for quantifier elimination in this example.</a:t>
            </a:r>
          </a:p>
        </p:txBody>
      </p:sp>
      <p:grpSp>
        <p:nvGrpSpPr>
          <p:cNvPr id="412729" name="Group 57"/>
          <p:cNvGrpSpPr>
            <a:grpSpLocks/>
          </p:cNvGrpSpPr>
          <p:nvPr/>
        </p:nvGrpSpPr>
        <p:grpSpPr bwMode="auto">
          <a:xfrm>
            <a:off x="2895600" y="2133600"/>
            <a:ext cx="2163763" cy="685800"/>
            <a:chOff x="1824" y="1344"/>
            <a:chExt cx="1363" cy="432"/>
          </a:xfrm>
        </p:grpSpPr>
        <p:sp>
          <p:nvSpPr>
            <p:cNvPr id="412719" name="Text Box 47"/>
            <p:cNvSpPr txBox="1">
              <a:spLocks noChangeArrowheads="1"/>
            </p:cNvSpPr>
            <p:nvPr/>
          </p:nvSpPr>
          <p:spPr bwMode="auto">
            <a:xfrm>
              <a:off x="2401" y="1344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412720" name="Line 48"/>
            <p:cNvSpPr>
              <a:spLocks noChangeShapeType="1"/>
            </p:cNvSpPr>
            <p:nvPr/>
          </p:nvSpPr>
          <p:spPr bwMode="auto">
            <a:xfrm flipV="1">
              <a:off x="2784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721" name="Freeform 49"/>
            <p:cNvSpPr>
              <a:spLocks/>
            </p:cNvSpPr>
            <p:nvPr/>
          </p:nvSpPr>
          <p:spPr bwMode="auto">
            <a:xfrm>
              <a:off x="1824" y="1440"/>
              <a:ext cx="576" cy="96"/>
            </a:xfrm>
            <a:custGeom>
              <a:avLst/>
              <a:gdLst>
                <a:gd name="T0" fmla="*/ 0 w 576"/>
                <a:gd name="T1" fmla="*/ 0 h 96"/>
                <a:gd name="T2" fmla="*/ 0 w 576"/>
                <a:gd name="T3" fmla="*/ 96 h 96"/>
                <a:gd name="T4" fmla="*/ 576 w 57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96">
                  <a:moveTo>
                    <a:pt x="0" y="0"/>
                  </a:moveTo>
                  <a:lnTo>
                    <a:pt x="0" y="96"/>
                  </a:lnTo>
                  <a:lnTo>
                    <a:pt x="576" y="9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2730" name="Group 58"/>
          <p:cNvGrpSpPr>
            <a:grpSpLocks/>
          </p:cNvGrpSpPr>
          <p:nvPr/>
        </p:nvGrpSpPr>
        <p:grpSpPr bwMode="auto">
          <a:xfrm>
            <a:off x="3124200" y="1676400"/>
            <a:ext cx="1987550" cy="533400"/>
            <a:chOff x="1968" y="1056"/>
            <a:chExt cx="1252" cy="336"/>
          </a:xfrm>
        </p:grpSpPr>
        <p:sp>
          <p:nvSpPr>
            <p:cNvPr id="412722" name="Text Box 50"/>
            <p:cNvSpPr txBox="1">
              <a:spLocks noChangeArrowheads="1"/>
            </p:cNvSpPr>
            <p:nvPr/>
          </p:nvSpPr>
          <p:spPr bwMode="auto">
            <a:xfrm>
              <a:off x="2400" y="1056"/>
              <a:ext cx="8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sym typeface="Symbol" pitchFamily="18" charset="2"/>
                </a:rPr>
                <a:t>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1</a:t>
              </a:r>
            </a:p>
          </p:txBody>
        </p:sp>
        <p:sp>
          <p:nvSpPr>
            <p:cNvPr id="412723" name="Line 51"/>
            <p:cNvSpPr>
              <a:spLocks noChangeShapeType="1"/>
            </p:cNvSpPr>
            <p:nvPr/>
          </p:nvSpPr>
          <p:spPr bwMode="auto">
            <a:xfrm flipV="1">
              <a:off x="2784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724" name="Line 52"/>
            <p:cNvSpPr>
              <a:spLocks noChangeShapeType="1"/>
            </p:cNvSpPr>
            <p:nvPr/>
          </p:nvSpPr>
          <p:spPr bwMode="auto">
            <a:xfrm>
              <a:off x="1968" y="12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2731" name="Group 59"/>
          <p:cNvGrpSpPr>
            <a:grpSpLocks/>
          </p:cNvGrpSpPr>
          <p:nvPr/>
        </p:nvGrpSpPr>
        <p:grpSpPr bwMode="auto">
          <a:xfrm>
            <a:off x="3886200" y="990600"/>
            <a:ext cx="990600" cy="762000"/>
            <a:chOff x="2448" y="624"/>
            <a:chExt cx="624" cy="480"/>
          </a:xfrm>
        </p:grpSpPr>
        <p:sp>
          <p:nvSpPr>
            <p:cNvPr id="412725" name="Text Box 53"/>
            <p:cNvSpPr txBox="1">
              <a:spLocks noChangeArrowheads="1"/>
            </p:cNvSpPr>
            <p:nvPr/>
          </p:nvSpPr>
          <p:spPr bwMode="auto">
            <a:xfrm>
              <a:off x="2448" y="62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FALSE</a:t>
              </a:r>
            </a:p>
          </p:txBody>
        </p:sp>
        <p:sp>
          <p:nvSpPr>
            <p:cNvPr id="412726" name="Line 54"/>
            <p:cNvSpPr>
              <a:spLocks noChangeShapeType="1"/>
            </p:cNvSpPr>
            <p:nvPr/>
          </p:nvSpPr>
          <p:spPr bwMode="auto">
            <a:xfrm flipV="1">
              <a:off x="2784" y="8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3048000" y="2755900"/>
            <a:ext cx="2017713" cy="1358900"/>
            <a:chOff x="1920" y="1736"/>
            <a:chExt cx="1271" cy="856"/>
          </a:xfrm>
        </p:grpSpPr>
        <p:sp>
          <p:nvSpPr>
            <p:cNvPr id="412701" name="Text Box 29"/>
            <p:cNvSpPr txBox="1">
              <a:spLocks noChangeArrowheads="1"/>
            </p:cNvSpPr>
            <p:nvPr/>
          </p:nvSpPr>
          <p:spPr bwMode="auto">
            <a:xfrm>
              <a:off x="2405" y="1736"/>
              <a:ext cx="7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cmsy10" pitchFamily="34" charset="0"/>
                </a:rPr>
                <a:t>·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x</a:t>
              </a:r>
              <a:r>
                <a:rPr lang="en-US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412703" name="Line 31"/>
            <p:cNvSpPr>
              <a:spLocks noChangeShapeType="1"/>
            </p:cNvSpPr>
            <p:nvPr/>
          </p:nvSpPr>
          <p:spPr bwMode="auto">
            <a:xfrm>
              <a:off x="196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920" y="1968"/>
              <a:ext cx="864" cy="624"/>
            </a:xfrm>
            <a:custGeom>
              <a:avLst/>
              <a:gdLst>
                <a:gd name="T0" fmla="*/ 0 w 864"/>
                <a:gd name="T1" fmla="*/ 624 h 624"/>
                <a:gd name="T2" fmla="*/ 864 w 864"/>
                <a:gd name="T3" fmla="*/ 624 h 624"/>
                <a:gd name="T4" fmla="*/ 864 w 864"/>
                <a:gd name="T5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4" h="624">
                  <a:moveTo>
                    <a:pt x="0" y="624"/>
                  </a:moveTo>
                  <a:lnTo>
                    <a:pt x="864" y="624"/>
                  </a:lnTo>
                  <a:lnTo>
                    <a:pt x="86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2732" name="Text Box 60"/>
          <p:cNvSpPr txBox="1">
            <a:spLocks noChangeArrowheads="1"/>
          </p:cNvSpPr>
          <p:nvPr/>
        </p:nvSpPr>
        <p:spPr bwMode="auto">
          <a:xfrm>
            <a:off x="5638800" y="3505200"/>
            <a:ext cx="1147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412733" name="Text Box 61"/>
          <p:cNvSpPr txBox="1">
            <a:spLocks noChangeArrowheads="1"/>
          </p:cNvSpPr>
          <p:nvPr/>
        </p:nvSpPr>
        <p:spPr bwMode="auto">
          <a:xfrm>
            <a:off x="5580063" y="2422525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: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 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·</a:t>
            </a:r>
            <a:r>
              <a:rPr lang="en-US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x</a:t>
            </a:r>
            <a:r>
              <a:rPr lang="en-US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3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2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2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90" grpId="0"/>
      <p:bldP spid="412690" grpId="1"/>
      <p:bldP spid="412691" grpId="0"/>
      <p:bldP spid="412691" grpId="1"/>
      <p:bldP spid="412692" grpId="0"/>
      <p:bldP spid="412694" grpId="0"/>
      <p:bldP spid="412718" grpId="0"/>
      <p:bldP spid="412732" grpId="0"/>
      <p:bldP spid="41273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WP allows proof reductions, just like SP</a:t>
            </a:r>
          </a:p>
          <a:p>
            <a:r>
              <a:rPr lang="en-US"/>
              <a:t>We are allowed to mix forward and backward rewriting (SP and WP)</a:t>
            </a:r>
          </a:p>
          <a:p>
            <a:pPr lvl="1"/>
            <a:r>
              <a:rPr lang="en-US"/>
              <a:t>Result is a general local proof, which we can interpolate.</a:t>
            </a:r>
          </a:p>
          <a:p>
            <a:pPr lvl="1"/>
            <a:r>
              <a:rPr lang="en-US"/>
              <a:t>However, forward rewriting may have advantages for Boolean programs, since it always produces conjunctions.</a:t>
            </a:r>
          </a:p>
        </p:txBody>
      </p:sp>
    </p:spTree>
    <p:extLst>
      <p:ext uri="{BB962C8B-B14F-4D97-AF65-F5344CB8AC3E}">
        <p14:creationId xmlns:p14="http://schemas.microsoft.com/office/powerpoint/2010/main" val="17381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Abstracting paths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Removing irrelevant assignments and constraints can prevent SP and WP from introducing irrelevant predicates.</a:t>
            </a: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1346200" y="26924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havoc b;</a:t>
            </a:r>
          </a:p>
          <a:p>
            <a:pPr algn="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c := b;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1066800" y="3595688"/>
            <a:ext cx="132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 := 3c + b;</a:t>
            </a: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1504950" y="4379913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[a &lt; b];</a:t>
            </a:r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1581150" y="5181600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[c &lt; a]</a:t>
            </a:r>
          </a:p>
        </p:txBody>
      </p:sp>
      <p:sp>
        <p:nvSpPr>
          <p:cNvPr id="415755" name="Line 11"/>
          <p:cNvSpPr>
            <a:spLocks noChangeShapeType="1"/>
          </p:cNvSpPr>
          <p:nvPr/>
        </p:nvSpPr>
        <p:spPr bwMode="auto">
          <a:xfrm>
            <a:off x="2514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>
            <a:off x="2514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58" name="Oval 14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59" name="Line 15"/>
          <p:cNvSpPr>
            <a:spLocks noChangeShapeType="1"/>
          </p:cNvSpPr>
          <p:nvPr/>
        </p:nvSpPr>
        <p:spPr bwMode="auto">
          <a:xfrm>
            <a:off x="25146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2438400" y="5105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65" name="Oval 21"/>
          <p:cNvSpPr>
            <a:spLocks noChangeArrowheads="1"/>
          </p:cNvSpPr>
          <p:nvPr/>
        </p:nvSpPr>
        <p:spPr bwMode="auto">
          <a:xfrm>
            <a:off x="24384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25146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5767" name="Oval 23"/>
          <p:cNvSpPr>
            <a:spLocks noChangeArrowheads="1"/>
          </p:cNvSpPr>
          <p:nvPr/>
        </p:nvSpPr>
        <p:spPr bwMode="auto">
          <a:xfrm>
            <a:off x="2438400" y="5943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2860675" y="24638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{True}</a:t>
            </a:r>
          </a:p>
        </p:txBody>
      </p:sp>
      <p:sp>
        <p:nvSpPr>
          <p:cNvPr id="415769" name="Text Box 25"/>
          <p:cNvSpPr txBox="1">
            <a:spLocks noChangeArrowheads="1"/>
          </p:cNvSpPr>
          <p:nvPr/>
        </p:nvSpPr>
        <p:spPr bwMode="auto">
          <a:xfrm>
            <a:off x="2860675" y="33004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70" name="Text Box 26"/>
          <p:cNvSpPr txBox="1">
            <a:spLocks noChangeArrowheads="1"/>
          </p:cNvSpPr>
          <p:nvPr/>
        </p:nvSpPr>
        <p:spPr bwMode="auto">
          <a:xfrm>
            <a:off x="2860675" y="4138613"/>
            <a:ext cx="2913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 = 4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71" name="Text Box 27"/>
          <p:cNvSpPr txBox="1">
            <a:spLocks noChangeArrowheads="1"/>
          </p:cNvSpPr>
          <p:nvPr/>
        </p:nvSpPr>
        <p:spPr bwMode="auto">
          <a:xfrm>
            <a:off x="2860675" y="4960938"/>
            <a:ext cx="3159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{4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 = 4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72" name="Text Box 28"/>
          <p:cNvSpPr txBox="1">
            <a:spLocks noChangeArrowheads="1"/>
          </p:cNvSpPr>
          <p:nvPr/>
        </p:nvSpPr>
        <p:spPr bwMode="auto">
          <a:xfrm>
            <a:off x="2860675" y="58166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{False}</a:t>
            </a:r>
          </a:p>
        </p:txBody>
      </p:sp>
      <p:sp>
        <p:nvSpPr>
          <p:cNvPr id="415773" name="Text Box 29"/>
          <p:cNvSpPr txBox="1">
            <a:spLocks noChangeArrowheads="1"/>
          </p:cNvSpPr>
          <p:nvPr/>
        </p:nvSpPr>
        <p:spPr bwMode="auto">
          <a:xfrm>
            <a:off x="558800" y="28336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b;</a:t>
            </a:r>
          </a:p>
        </p:txBody>
      </p:sp>
      <p:sp>
        <p:nvSpPr>
          <p:cNvPr id="415774" name="Text Box 30"/>
          <p:cNvSpPr txBox="1">
            <a:spLocks noChangeArrowheads="1"/>
          </p:cNvSpPr>
          <p:nvPr/>
        </p:nvSpPr>
        <p:spPr bwMode="auto">
          <a:xfrm>
            <a:off x="2895600" y="19050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Proof using SP...</a:t>
            </a:r>
          </a:p>
        </p:txBody>
      </p:sp>
      <p:grpSp>
        <p:nvGrpSpPr>
          <p:cNvPr id="415777" name="Group 33"/>
          <p:cNvGrpSpPr>
            <a:grpSpLocks/>
          </p:cNvGrpSpPr>
          <p:nvPr/>
        </p:nvGrpSpPr>
        <p:grpSpPr bwMode="auto">
          <a:xfrm>
            <a:off x="2362200" y="3581400"/>
            <a:ext cx="4803775" cy="396875"/>
            <a:chOff x="1488" y="2256"/>
            <a:chExt cx="3026" cy="250"/>
          </a:xfrm>
        </p:grpSpPr>
        <p:sp>
          <p:nvSpPr>
            <p:cNvPr id="415775" name="Text Box 31"/>
            <p:cNvSpPr txBox="1">
              <a:spLocks noChangeArrowheads="1"/>
            </p:cNvSpPr>
            <p:nvPr/>
          </p:nvSpPr>
          <p:spPr bwMode="auto">
            <a:xfrm>
              <a:off x="3696" y="2256"/>
              <a:ext cx="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irrelevant!</a:t>
              </a:r>
            </a:p>
          </p:txBody>
        </p:sp>
        <p:sp>
          <p:nvSpPr>
            <p:cNvPr id="415776" name="Line 32"/>
            <p:cNvSpPr>
              <a:spLocks noChangeShapeType="1"/>
            </p:cNvSpPr>
            <p:nvPr/>
          </p:nvSpPr>
          <p:spPr bwMode="auto">
            <a:xfrm flipH="1">
              <a:off x="1488" y="240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5778" name="Text Box 34"/>
          <p:cNvSpPr txBox="1">
            <a:spLocks noChangeArrowheads="1"/>
          </p:cNvSpPr>
          <p:nvPr/>
        </p:nvSpPr>
        <p:spPr bwMode="auto">
          <a:xfrm>
            <a:off x="1295400" y="35814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havoc a;</a:t>
            </a:r>
          </a:p>
        </p:txBody>
      </p:sp>
      <p:sp>
        <p:nvSpPr>
          <p:cNvPr id="415779" name="Text Box 35"/>
          <p:cNvSpPr txBox="1">
            <a:spLocks noChangeArrowheads="1"/>
          </p:cNvSpPr>
          <p:nvPr/>
        </p:nvSpPr>
        <p:spPr bwMode="auto">
          <a:xfrm>
            <a:off x="2924175" y="4144963"/>
            <a:ext cx="2786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80" name="Text Box 36"/>
          <p:cNvSpPr txBox="1">
            <a:spLocks noChangeArrowheads="1"/>
          </p:cNvSpPr>
          <p:nvPr/>
        </p:nvSpPr>
        <p:spPr bwMode="auto">
          <a:xfrm>
            <a:off x="2860675" y="4967288"/>
            <a:ext cx="2905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&lt;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  <a:sym typeface="Symbol" pitchFamily="18" charset="2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a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81" name="Text Box 37"/>
          <p:cNvSpPr txBox="1">
            <a:spLocks noChangeArrowheads="1"/>
          </p:cNvSpPr>
          <p:nvPr/>
        </p:nvSpPr>
        <p:spPr bwMode="auto">
          <a:xfrm>
            <a:off x="558800" y="37480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a;</a:t>
            </a:r>
          </a:p>
        </p:txBody>
      </p:sp>
      <p:sp>
        <p:nvSpPr>
          <p:cNvPr id="415782" name="Text Box 38"/>
          <p:cNvSpPr txBox="1">
            <a:spLocks noChangeArrowheads="1"/>
          </p:cNvSpPr>
          <p:nvPr/>
        </p:nvSpPr>
        <p:spPr bwMode="auto">
          <a:xfrm>
            <a:off x="2895600" y="32988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c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83" name="Text Box 39"/>
          <p:cNvSpPr txBox="1">
            <a:spLocks noChangeArrowheads="1"/>
          </p:cNvSpPr>
          <p:nvPr/>
        </p:nvSpPr>
        <p:spPr bwMode="auto">
          <a:xfrm>
            <a:off x="2895600" y="414337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c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84" name="Text Box 40"/>
          <p:cNvSpPr txBox="1">
            <a:spLocks noChangeArrowheads="1"/>
          </p:cNvSpPr>
          <p:nvPr/>
        </p:nvSpPr>
        <p:spPr bwMode="auto">
          <a:xfrm>
            <a:off x="2886075" y="49657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{a &lt; c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85" name="Text Box 41"/>
          <p:cNvSpPr txBox="1">
            <a:spLocks noChangeArrowheads="1"/>
          </p:cNvSpPr>
          <p:nvPr/>
        </p:nvSpPr>
        <p:spPr bwMode="auto">
          <a:xfrm>
            <a:off x="4114800" y="2438400"/>
            <a:ext cx="332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After quantifier elimination...</a:t>
            </a:r>
          </a:p>
        </p:txBody>
      </p:sp>
      <p:sp>
        <p:nvSpPr>
          <p:cNvPr id="415786" name="Text Box 42"/>
          <p:cNvSpPr txBox="1">
            <a:spLocks noChangeArrowheads="1"/>
          </p:cNvSpPr>
          <p:nvPr/>
        </p:nvSpPr>
        <p:spPr bwMode="auto">
          <a:xfrm>
            <a:off x="1905000" y="6248400"/>
            <a:ext cx="691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Abstracting paths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very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important to keep SP and WP simple</a:t>
            </a:r>
          </a:p>
        </p:txBody>
      </p:sp>
    </p:spTree>
    <p:extLst>
      <p:ext uri="{BB962C8B-B14F-4D97-AF65-F5344CB8AC3E}">
        <p14:creationId xmlns:p14="http://schemas.microsoft.com/office/powerpoint/2010/main" val="8265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5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5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5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5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5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0" grpId="0"/>
      <p:bldP spid="415768" grpId="0"/>
      <p:bldP spid="415769" grpId="0"/>
      <p:bldP spid="415769" grpId="1"/>
      <p:bldP spid="415770" grpId="0"/>
      <p:bldP spid="415770" grpId="1"/>
      <p:bldP spid="415771" grpId="0"/>
      <p:bldP spid="415771" grpId="1"/>
      <p:bldP spid="415772" grpId="0"/>
      <p:bldP spid="415773" grpId="0"/>
      <p:bldP spid="415774" grpId="0"/>
      <p:bldP spid="415778" grpId="0"/>
      <p:bldP spid="415779" grpId="0"/>
      <p:bldP spid="415779" grpId="1"/>
      <p:bldP spid="415780" grpId="0"/>
      <p:bldP spid="415780" grpId="1"/>
      <p:bldP spid="415781" grpId="0"/>
      <p:bldP spid="415782" grpId="0"/>
      <p:bldP spid="415783" grpId="0"/>
      <p:bldP spid="415784" grpId="0"/>
      <p:bldP spid="41578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 divergence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r>
              <a:rPr lang="en-US"/>
              <a:t>SP and WP introduce quantifiers</a:t>
            </a:r>
          </a:p>
          <a:p>
            <a:r>
              <a:rPr lang="en-US"/>
              <a:t>Quantifiers can diverge as we consider longer paths through loops</a:t>
            </a:r>
          </a:p>
        </p:txBody>
      </p:sp>
      <p:grpSp>
        <p:nvGrpSpPr>
          <p:cNvPr id="416775" name="Group 7"/>
          <p:cNvGrpSpPr>
            <a:grpSpLocks/>
          </p:cNvGrpSpPr>
          <p:nvPr/>
        </p:nvGrpSpPr>
        <p:grpSpPr bwMode="auto">
          <a:xfrm>
            <a:off x="2133600" y="2193925"/>
            <a:ext cx="2774950" cy="3789363"/>
            <a:chOff x="1344" y="1382"/>
            <a:chExt cx="1748" cy="2387"/>
          </a:xfrm>
        </p:grpSpPr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1344" y="1791"/>
              <a:ext cx="1748" cy="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a = 1;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b = 0;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while (*) {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  a : = 3a^3 – b;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  if (a &gt; 0) 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     b = b + a;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}</a:t>
              </a:r>
            </a:p>
            <a:p>
              <a:r>
                <a:rPr lang="en-US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assert b &gt;= 0;</a:t>
              </a:r>
            </a:p>
            <a:p>
              <a:endPara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endParaRPr>
            </a:p>
            <a:p>
              <a:endPara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endParaRPr>
            </a:p>
          </p:txBody>
        </p:sp>
        <p:sp>
          <p:nvSpPr>
            <p:cNvPr id="416773" name="Text Box 5"/>
            <p:cNvSpPr txBox="1">
              <a:spLocks noChangeArrowheads="1"/>
            </p:cNvSpPr>
            <p:nvPr/>
          </p:nvSpPr>
          <p:spPr bwMode="auto">
            <a:xfrm>
              <a:off x="1362" y="1382"/>
              <a:ext cx="1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Example program:</a:t>
              </a:r>
            </a:p>
          </p:txBody>
        </p:sp>
      </p:grpSp>
      <p:sp>
        <p:nvSpPr>
          <p:cNvPr id="416774" name="Text Box 6"/>
          <p:cNvSpPr txBox="1">
            <a:spLocks noChangeArrowheads="1"/>
          </p:cNvSpPr>
          <p:nvPr/>
        </p:nvSpPr>
        <p:spPr bwMode="auto">
          <a:xfrm>
            <a:off x="5022850" y="3733800"/>
            <a:ext cx="337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(Complicated, but irrelevant)</a:t>
            </a:r>
          </a:p>
        </p:txBody>
      </p:sp>
    </p:spTree>
    <p:extLst>
      <p:ext uri="{BB962C8B-B14F-4D97-AF65-F5344CB8AC3E}">
        <p14:creationId xmlns:p14="http://schemas.microsoft.com/office/powerpoint/2010/main" val="24241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Quantifier divergence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1636713" y="2259013"/>
            <a:ext cx="7572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a:= 1;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 := 0;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144588" y="2995613"/>
            <a:ext cx="12493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a := 3a</a:t>
            </a:r>
            <a:r>
              <a:rPr lang="en-US" sz="1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- b;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[a &gt; 0];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 := b + a;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1636713" y="4748213"/>
            <a:ext cx="757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[b &lt; 0]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2514600" y="2286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>
            <a:off x="2438400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2" name="Line 10"/>
          <p:cNvSpPr>
            <a:spLocks noChangeShapeType="1"/>
          </p:cNvSpPr>
          <p:nvPr/>
        </p:nvSpPr>
        <p:spPr bwMode="auto">
          <a:xfrm>
            <a:off x="25146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>
            <a:off x="2438400" y="3810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>
            <a:off x="25146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7805" name="Oval 13"/>
          <p:cNvSpPr>
            <a:spLocks noChangeArrowheads="1"/>
          </p:cNvSpPr>
          <p:nvPr/>
        </p:nvSpPr>
        <p:spPr bwMode="auto">
          <a:xfrm>
            <a:off x="24384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6" name="Oval 14"/>
          <p:cNvSpPr>
            <a:spLocks noChangeArrowheads="1"/>
          </p:cNvSpPr>
          <p:nvPr/>
        </p:nvSpPr>
        <p:spPr bwMode="auto">
          <a:xfrm>
            <a:off x="2438400" y="2133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7" name="Line 15"/>
          <p:cNvSpPr>
            <a:spLocks noChangeShapeType="1"/>
          </p:cNvSpPr>
          <p:nvPr/>
        </p:nvSpPr>
        <p:spPr bwMode="auto">
          <a:xfrm>
            <a:off x="2514600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7808" name="Oval 16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7809" name="Text Box 17"/>
          <p:cNvSpPr txBox="1">
            <a:spLocks noChangeArrowheads="1"/>
          </p:cNvSpPr>
          <p:nvPr/>
        </p:nvSpPr>
        <p:spPr bwMode="auto">
          <a:xfrm>
            <a:off x="2860675" y="20066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{True}</a:t>
            </a:r>
          </a:p>
        </p:txBody>
      </p:sp>
      <p:sp>
        <p:nvSpPr>
          <p:cNvPr id="417810" name="Text Box 18"/>
          <p:cNvSpPr txBox="1">
            <a:spLocks noChangeArrowheads="1"/>
          </p:cNvSpPr>
          <p:nvPr/>
        </p:nvSpPr>
        <p:spPr bwMode="auto">
          <a:xfrm>
            <a:off x="2895600" y="2849563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{a = 1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 = 0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11" name="Text Box 19"/>
          <p:cNvSpPr txBox="1">
            <a:spLocks noChangeArrowheads="1"/>
          </p:cNvSpPr>
          <p:nvPr/>
        </p:nvSpPr>
        <p:spPr bwMode="auto">
          <a:xfrm>
            <a:off x="2895600" y="368141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12" name="Text Box 20"/>
          <p:cNvSpPr txBox="1">
            <a:spLocks noChangeArrowheads="1"/>
          </p:cNvSpPr>
          <p:nvPr/>
        </p:nvSpPr>
        <p:spPr bwMode="auto">
          <a:xfrm>
            <a:off x="2860675" y="4503738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&gt; 0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Æ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 =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sym typeface="Symbol" pitchFamily="18" charset="2"/>
              </a:rPr>
              <a:t></a:t>
            </a:r>
            <a:r>
              <a:rPr lang="en-US" sz="1800" baseline="-250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13" name="Text Box 21"/>
          <p:cNvSpPr txBox="1">
            <a:spLocks noChangeArrowheads="1"/>
          </p:cNvSpPr>
          <p:nvPr/>
        </p:nvSpPr>
        <p:spPr bwMode="auto">
          <a:xfrm>
            <a:off x="2860675" y="53594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{False}</a:t>
            </a:r>
          </a:p>
        </p:txBody>
      </p:sp>
      <p:sp>
        <p:nvSpPr>
          <p:cNvPr id="417815" name="Text Box 23"/>
          <p:cNvSpPr txBox="1">
            <a:spLocks noChangeArrowheads="1"/>
          </p:cNvSpPr>
          <p:nvPr/>
        </p:nvSpPr>
        <p:spPr bwMode="auto">
          <a:xfrm>
            <a:off x="2895600" y="14478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Proof using SP...</a:t>
            </a:r>
          </a:p>
        </p:txBody>
      </p:sp>
      <p:grpSp>
        <p:nvGrpSpPr>
          <p:cNvPr id="417816" name="Group 24"/>
          <p:cNvGrpSpPr>
            <a:grpSpLocks/>
          </p:cNvGrpSpPr>
          <p:nvPr/>
        </p:nvGrpSpPr>
        <p:grpSpPr bwMode="auto">
          <a:xfrm>
            <a:off x="2362200" y="2971800"/>
            <a:ext cx="4803775" cy="396875"/>
            <a:chOff x="1488" y="2256"/>
            <a:chExt cx="3026" cy="250"/>
          </a:xfrm>
        </p:grpSpPr>
        <p:sp>
          <p:nvSpPr>
            <p:cNvPr id="417817" name="Text Box 25"/>
            <p:cNvSpPr txBox="1">
              <a:spLocks noChangeArrowheads="1"/>
            </p:cNvSpPr>
            <p:nvPr/>
          </p:nvSpPr>
          <p:spPr bwMode="auto">
            <a:xfrm>
              <a:off x="3696" y="2256"/>
              <a:ext cx="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irrelevant!</a:t>
              </a:r>
            </a:p>
          </p:txBody>
        </p:sp>
        <p:sp>
          <p:nvSpPr>
            <p:cNvPr id="417818" name="Line 26"/>
            <p:cNvSpPr>
              <a:spLocks noChangeShapeType="1"/>
            </p:cNvSpPr>
            <p:nvPr/>
          </p:nvSpPr>
          <p:spPr bwMode="auto">
            <a:xfrm flipH="1">
              <a:off x="1488" y="240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7823" name="Text Box 31"/>
          <p:cNvSpPr txBox="1">
            <a:spLocks noChangeArrowheads="1"/>
          </p:cNvSpPr>
          <p:nvPr/>
        </p:nvSpPr>
        <p:spPr bwMode="auto">
          <a:xfrm>
            <a:off x="2889250" y="28416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= 0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24" name="Text Box 32"/>
          <p:cNvSpPr txBox="1">
            <a:spLocks noChangeArrowheads="1"/>
          </p:cNvSpPr>
          <p:nvPr/>
        </p:nvSpPr>
        <p:spPr bwMode="auto">
          <a:xfrm>
            <a:off x="2867025" y="36941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25" name="Text Box 33"/>
          <p:cNvSpPr txBox="1">
            <a:spLocks noChangeArrowheads="1"/>
          </p:cNvSpPr>
          <p:nvPr/>
        </p:nvSpPr>
        <p:spPr bwMode="auto">
          <a:xfrm>
            <a:off x="2886075" y="45164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{b 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msy10" pitchFamily="34" charset="0"/>
              </a:rPr>
              <a:t>¸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}</a:t>
            </a:r>
            <a:endParaRPr lang="en-US" sz="18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826" name="Text Box 34"/>
          <p:cNvSpPr txBox="1">
            <a:spLocks noChangeArrowheads="1"/>
          </p:cNvSpPr>
          <p:nvPr/>
        </p:nvSpPr>
        <p:spPr bwMode="auto">
          <a:xfrm>
            <a:off x="4114800" y="1981200"/>
            <a:ext cx="332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After quantifier elimination...</a:t>
            </a:r>
          </a:p>
        </p:txBody>
      </p:sp>
      <p:sp>
        <p:nvSpPr>
          <p:cNvPr id="417827" name="Text Box 35"/>
          <p:cNvSpPr txBox="1">
            <a:spLocks noChangeArrowheads="1"/>
          </p:cNvSpPr>
          <p:nvPr/>
        </p:nvSpPr>
        <p:spPr bwMode="auto">
          <a:xfrm>
            <a:off x="1676400" y="6248400"/>
            <a:ext cx="640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QE is difficult, but necessary for loops with SP and WP.</a:t>
            </a:r>
          </a:p>
        </p:txBody>
      </p:sp>
      <p:sp>
        <p:nvSpPr>
          <p:cNvPr id="417828" name="Text Box 36"/>
          <p:cNvSpPr txBox="1">
            <a:spLocks noChangeArrowheads="1"/>
          </p:cNvSpPr>
          <p:nvPr/>
        </p:nvSpPr>
        <p:spPr bwMode="auto">
          <a:xfrm>
            <a:off x="1143000" y="3822700"/>
            <a:ext cx="1249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a := 3a</a:t>
            </a:r>
            <a:r>
              <a:rPr lang="en-US" sz="1800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- b;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[a &gt; 0];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 := b + a;</a:t>
            </a:r>
          </a:p>
        </p:txBody>
      </p:sp>
      <p:grpSp>
        <p:nvGrpSpPr>
          <p:cNvPr id="417829" name="Group 37"/>
          <p:cNvGrpSpPr>
            <a:grpSpLocks/>
          </p:cNvGrpSpPr>
          <p:nvPr/>
        </p:nvGrpSpPr>
        <p:grpSpPr bwMode="auto">
          <a:xfrm>
            <a:off x="2362200" y="3794125"/>
            <a:ext cx="4803775" cy="396875"/>
            <a:chOff x="1488" y="2256"/>
            <a:chExt cx="3026" cy="250"/>
          </a:xfrm>
        </p:grpSpPr>
        <p:sp>
          <p:nvSpPr>
            <p:cNvPr id="417830" name="Text Box 38"/>
            <p:cNvSpPr txBox="1">
              <a:spLocks noChangeArrowheads="1"/>
            </p:cNvSpPr>
            <p:nvPr/>
          </p:nvSpPr>
          <p:spPr bwMode="auto">
            <a:xfrm>
              <a:off x="3696" y="2256"/>
              <a:ext cx="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irrelevant!</a:t>
              </a:r>
            </a:p>
          </p:txBody>
        </p:sp>
        <p:sp>
          <p:nvSpPr>
            <p:cNvPr id="417831" name="Line 39"/>
            <p:cNvSpPr>
              <a:spLocks noChangeShapeType="1"/>
            </p:cNvSpPr>
            <p:nvPr/>
          </p:nvSpPr>
          <p:spPr bwMode="auto">
            <a:xfrm flipH="1">
              <a:off x="1488" y="240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7832" name="Text Box 40"/>
          <p:cNvSpPr txBox="1">
            <a:spLocks noChangeArrowheads="1"/>
          </p:cNvSpPr>
          <p:nvPr/>
        </p:nvSpPr>
        <p:spPr bwMode="auto">
          <a:xfrm>
            <a:off x="1295400" y="2984500"/>
            <a:ext cx="1103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havoc a;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[a &gt; 0];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 := b + a;</a:t>
            </a:r>
          </a:p>
        </p:txBody>
      </p:sp>
      <p:sp>
        <p:nvSpPr>
          <p:cNvPr id="417833" name="Text Box 41"/>
          <p:cNvSpPr txBox="1">
            <a:spLocks noChangeArrowheads="1"/>
          </p:cNvSpPr>
          <p:nvPr/>
        </p:nvSpPr>
        <p:spPr bwMode="auto">
          <a:xfrm>
            <a:off x="1295400" y="3810000"/>
            <a:ext cx="1103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havoc a;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[a &gt; 0];</a:t>
            </a:r>
          </a:p>
          <a:p>
            <a:pPr algn="r"/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b := b + a;</a:t>
            </a:r>
          </a:p>
        </p:txBody>
      </p:sp>
      <p:grpSp>
        <p:nvGrpSpPr>
          <p:cNvPr id="417836" name="Group 44"/>
          <p:cNvGrpSpPr>
            <a:grpSpLocks/>
          </p:cNvGrpSpPr>
          <p:nvPr/>
        </p:nvGrpSpPr>
        <p:grpSpPr bwMode="auto">
          <a:xfrm>
            <a:off x="5334000" y="4876800"/>
            <a:ext cx="3359150" cy="777875"/>
            <a:chOff x="3360" y="3360"/>
            <a:chExt cx="2116" cy="490"/>
          </a:xfrm>
        </p:grpSpPr>
        <p:sp>
          <p:nvSpPr>
            <p:cNvPr id="417834" name="Text Box 42"/>
            <p:cNvSpPr txBox="1">
              <a:spLocks noChangeArrowheads="1"/>
            </p:cNvSpPr>
            <p:nvPr/>
          </p:nvSpPr>
          <p:spPr bwMode="auto">
            <a:xfrm>
              <a:off x="3360" y="3600"/>
              <a:ext cx="2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Skolem constants diverging!</a:t>
              </a:r>
            </a:p>
          </p:txBody>
        </p:sp>
        <p:sp>
          <p:nvSpPr>
            <p:cNvPr id="417835" name="Line 43"/>
            <p:cNvSpPr>
              <a:spLocks noChangeShapeType="1"/>
            </p:cNvSpPr>
            <p:nvPr/>
          </p:nvSpPr>
          <p:spPr bwMode="auto">
            <a:xfrm flipV="1">
              <a:off x="3600" y="33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7837" name="Text Box 45"/>
          <p:cNvSpPr txBox="1">
            <a:spLocks noChangeArrowheads="1"/>
          </p:cNvSpPr>
          <p:nvPr/>
        </p:nvSpPr>
        <p:spPr bwMode="auto">
          <a:xfrm>
            <a:off x="3962400" y="3429000"/>
            <a:ext cx="394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This predicate is sufficient for PA.</a:t>
            </a:r>
          </a:p>
        </p:txBody>
      </p:sp>
    </p:spTree>
    <p:extLst>
      <p:ext uri="{BB962C8B-B14F-4D97-AF65-F5344CB8AC3E}">
        <p14:creationId xmlns:p14="http://schemas.microsoft.com/office/powerpoint/2010/main" val="11680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  <p:bldP spid="417797" grpId="1"/>
      <p:bldP spid="417809" grpId="0"/>
      <p:bldP spid="417810" grpId="0"/>
      <p:bldP spid="417810" grpId="1"/>
      <p:bldP spid="417811" grpId="0"/>
      <p:bldP spid="417811" grpId="1"/>
      <p:bldP spid="417812" grpId="0"/>
      <p:bldP spid="417812" grpId="1"/>
      <p:bldP spid="417813" grpId="0"/>
      <p:bldP spid="417815" grpId="0"/>
      <p:bldP spid="417823" grpId="0"/>
      <p:bldP spid="417824" grpId="0"/>
      <p:bldP spid="417825" grpId="0"/>
      <p:bldP spid="417826" grpId="0"/>
      <p:bldP spid="417828" grpId="0"/>
      <p:bldP spid="417832" grpId="0"/>
      <p:bldP spid="417833" grpId="0"/>
      <p:bldP spid="41783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Refinement quality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981200"/>
          </a:xfrm>
        </p:spPr>
        <p:txBody>
          <a:bodyPr/>
          <a:lstStyle/>
          <a:p>
            <a:r>
              <a:rPr lang="en-US"/>
              <a:t>Refinement with SP and WP is incomplete</a:t>
            </a:r>
          </a:p>
          <a:p>
            <a:pPr lvl="1"/>
            <a:r>
              <a:rPr lang="en-US"/>
              <a:t>May exists a refinement that proves program but we never find one</a:t>
            </a:r>
          </a:p>
          <a:p>
            <a:r>
              <a:rPr lang="en-US"/>
              <a:t>These are weak proof systems that tend to yield low-quality proofs</a:t>
            </a:r>
          </a:p>
          <a:p>
            <a:r>
              <a:rPr lang="en-US"/>
              <a:t>Example program:</a:t>
            </a: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2295525" y="3365500"/>
            <a:ext cx="236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while(*)</a:t>
            </a:r>
          </a:p>
          <a:p>
            <a:r>
              <a:rPr lang="en-US" sz="1800">
                <a:effectLst/>
                <a:latin typeface="Courier New" pitchFamily="49" charset="0"/>
              </a:rPr>
              <a:t>  x++; y++;</a:t>
            </a:r>
          </a:p>
          <a:p>
            <a:r>
              <a:rPr lang="en-US" sz="1800">
                <a:effectLst/>
                <a:latin typeface="Courier New" pitchFamily="49" charset="0"/>
              </a:rPr>
              <a:t>while(x != 0)</a:t>
            </a:r>
          </a:p>
          <a:p>
            <a:r>
              <a:rPr lang="en-US" sz="1800">
                <a:effectLst/>
                <a:latin typeface="Courier New" pitchFamily="49" charset="0"/>
              </a:rPr>
              <a:t>  x--; y--;</a:t>
            </a:r>
          </a:p>
          <a:p>
            <a:r>
              <a:rPr lang="en-US" sz="1800">
                <a:effectLst/>
                <a:latin typeface="Courier New" pitchFamily="49" charset="0"/>
              </a:rPr>
              <a:t>assert (y == 0);</a:t>
            </a:r>
          </a:p>
        </p:txBody>
      </p:sp>
      <p:grpSp>
        <p:nvGrpSpPr>
          <p:cNvPr id="418821" name="Group 5"/>
          <p:cNvGrpSpPr>
            <a:grpSpLocks/>
          </p:cNvGrpSpPr>
          <p:nvPr/>
        </p:nvGrpSpPr>
        <p:grpSpPr bwMode="auto">
          <a:xfrm>
            <a:off x="3835400" y="3573463"/>
            <a:ext cx="2870200" cy="954087"/>
            <a:chOff x="1776" y="1895"/>
            <a:chExt cx="1808" cy="601"/>
          </a:xfrm>
        </p:grpSpPr>
        <p:sp>
          <p:nvSpPr>
            <p:cNvPr id="418822" name="Text Box 6"/>
            <p:cNvSpPr txBox="1">
              <a:spLocks noChangeArrowheads="1"/>
            </p:cNvSpPr>
            <p:nvPr/>
          </p:nvSpPr>
          <p:spPr bwMode="auto">
            <a:xfrm>
              <a:off x="2928" y="2160"/>
              <a:ext cx="6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990033"/>
                  </a:solidFill>
                  <a:effectLst/>
                </a:rPr>
                <a:t>{x == y}</a:t>
              </a: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 flipH="1" flipV="1">
              <a:off x="1776" y="2112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8824" name="Line 8"/>
            <p:cNvSpPr>
              <a:spLocks noChangeShapeType="1"/>
            </p:cNvSpPr>
            <p:nvPr/>
          </p:nvSpPr>
          <p:spPr bwMode="auto">
            <a:xfrm flipH="1">
              <a:off x="1824" y="2400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8825" name="Text Box 9"/>
            <p:cNvSpPr txBox="1">
              <a:spLocks noChangeArrowheads="1"/>
            </p:cNvSpPr>
            <p:nvPr/>
          </p:nvSpPr>
          <p:spPr bwMode="auto">
            <a:xfrm>
              <a:off x="2626" y="1895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invariant: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89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  <p:bldP spid="41882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0" name="Group 10"/>
          <p:cNvGrpSpPr>
            <a:grpSpLocks/>
          </p:cNvGrpSpPr>
          <p:nvPr/>
        </p:nvGrpSpPr>
        <p:grpSpPr bwMode="auto">
          <a:xfrm>
            <a:off x="2514600" y="1219200"/>
            <a:ext cx="1981200" cy="4876800"/>
            <a:chOff x="1584" y="768"/>
            <a:chExt cx="1248" cy="3072"/>
          </a:xfrm>
        </p:grpSpPr>
        <p:sp>
          <p:nvSpPr>
            <p:cNvPr id="419851" name="Rectangle 11"/>
            <p:cNvSpPr>
              <a:spLocks noChangeArrowheads="1"/>
            </p:cNvSpPr>
            <p:nvPr/>
          </p:nvSpPr>
          <p:spPr bwMode="auto">
            <a:xfrm>
              <a:off x="1584" y="768"/>
              <a:ext cx="12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9852" name="Group 12"/>
            <p:cNvGrpSpPr>
              <a:grpSpLocks/>
            </p:cNvGrpSpPr>
            <p:nvPr/>
          </p:nvGrpSpPr>
          <p:grpSpPr bwMode="auto">
            <a:xfrm>
              <a:off x="1872" y="816"/>
              <a:ext cx="564" cy="2832"/>
              <a:chOff x="1860" y="816"/>
              <a:chExt cx="564" cy="2832"/>
            </a:xfrm>
          </p:grpSpPr>
          <p:sp>
            <p:nvSpPr>
              <p:cNvPr id="419853" name="Text Box 13"/>
              <p:cNvSpPr txBox="1">
                <a:spLocks noChangeArrowheads="1"/>
              </p:cNvSpPr>
              <p:nvPr/>
            </p:nvSpPr>
            <p:spPr bwMode="auto">
              <a:xfrm>
                <a:off x="1878" y="1192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0}</a:t>
                </a:r>
              </a:p>
            </p:txBody>
          </p:sp>
          <p:sp>
            <p:nvSpPr>
              <p:cNvPr id="419854" name="Text Box 14"/>
              <p:cNvSpPr txBox="1">
                <a:spLocks noChangeArrowheads="1"/>
              </p:cNvSpPr>
              <p:nvPr/>
            </p:nvSpPr>
            <p:spPr bwMode="auto">
              <a:xfrm>
                <a:off x="1878" y="1489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1}</a:t>
                </a:r>
              </a:p>
            </p:txBody>
          </p:sp>
          <p:sp>
            <p:nvSpPr>
              <p:cNvPr id="419855" name="Text Box 15"/>
              <p:cNvSpPr txBox="1">
                <a:spLocks noChangeArrowheads="1"/>
              </p:cNvSpPr>
              <p:nvPr/>
            </p:nvSpPr>
            <p:spPr bwMode="auto">
              <a:xfrm>
                <a:off x="1878" y="1786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2}</a:t>
                </a:r>
              </a:p>
            </p:txBody>
          </p:sp>
          <p:sp>
            <p:nvSpPr>
              <p:cNvPr id="419856" name="Text Box 16"/>
              <p:cNvSpPr txBox="1">
                <a:spLocks noChangeArrowheads="1"/>
              </p:cNvSpPr>
              <p:nvPr/>
            </p:nvSpPr>
            <p:spPr bwMode="auto">
              <a:xfrm>
                <a:off x="1878" y="2353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1}</a:t>
                </a:r>
              </a:p>
            </p:txBody>
          </p:sp>
          <p:sp>
            <p:nvSpPr>
              <p:cNvPr id="419857" name="Text Box 17"/>
              <p:cNvSpPr txBox="1">
                <a:spLocks noChangeArrowheads="1"/>
              </p:cNvSpPr>
              <p:nvPr/>
            </p:nvSpPr>
            <p:spPr bwMode="auto">
              <a:xfrm>
                <a:off x="1878" y="2872"/>
                <a:ext cx="52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{y = 0}</a:t>
                </a:r>
              </a:p>
            </p:txBody>
          </p:sp>
          <p:sp>
            <p:nvSpPr>
              <p:cNvPr id="419858" name="Text Box 18"/>
              <p:cNvSpPr txBox="1">
                <a:spLocks noChangeArrowheads="1"/>
              </p:cNvSpPr>
              <p:nvPr/>
            </p:nvSpPr>
            <p:spPr bwMode="auto">
              <a:xfrm>
                <a:off x="1860" y="3417"/>
                <a:ext cx="56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{False}</a:t>
                </a:r>
              </a:p>
            </p:txBody>
          </p:sp>
          <p:sp>
            <p:nvSpPr>
              <p:cNvPr id="419859" name="Text Box 19"/>
              <p:cNvSpPr txBox="1">
                <a:spLocks noChangeArrowheads="1"/>
              </p:cNvSpPr>
              <p:nvPr/>
            </p:nvSpPr>
            <p:spPr bwMode="auto">
              <a:xfrm>
                <a:off x="1864" y="816"/>
                <a:ext cx="508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990033"/>
                    </a:solidFill>
                    <a:effectLst/>
                  </a:rPr>
                  <a:t>{True}</a:t>
                </a:r>
              </a:p>
            </p:txBody>
          </p:sp>
        </p:grpSp>
      </p:grpSp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2952750" y="1295400"/>
            <a:ext cx="895350" cy="4495800"/>
            <a:chOff x="1860" y="816"/>
            <a:chExt cx="564" cy="2832"/>
          </a:xfrm>
        </p:grpSpPr>
        <p:sp>
          <p:nvSpPr>
            <p:cNvPr id="419843" name="Text Box 3"/>
            <p:cNvSpPr txBox="1">
              <a:spLocks noChangeArrowheads="1"/>
            </p:cNvSpPr>
            <p:nvPr/>
          </p:nvSpPr>
          <p:spPr bwMode="auto">
            <a:xfrm>
              <a:off x="1882" y="124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4" name="Text Box 4"/>
            <p:cNvSpPr txBox="1">
              <a:spLocks noChangeArrowheads="1"/>
            </p:cNvSpPr>
            <p:nvPr/>
          </p:nvSpPr>
          <p:spPr bwMode="auto">
            <a:xfrm>
              <a:off x="1882" y="1489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5" name="Text Box 5"/>
            <p:cNvSpPr txBox="1">
              <a:spLocks noChangeArrowheads="1"/>
            </p:cNvSpPr>
            <p:nvPr/>
          </p:nvSpPr>
          <p:spPr bwMode="auto">
            <a:xfrm>
              <a:off x="1882" y="1786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6" name="Text Box 6"/>
            <p:cNvSpPr txBox="1">
              <a:spLocks noChangeArrowheads="1"/>
            </p:cNvSpPr>
            <p:nvPr/>
          </p:nvSpPr>
          <p:spPr bwMode="auto">
            <a:xfrm>
              <a:off x="1882" y="235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7" name="Text Box 7"/>
            <p:cNvSpPr txBox="1">
              <a:spLocks noChangeArrowheads="1"/>
            </p:cNvSpPr>
            <p:nvPr/>
          </p:nvSpPr>
          <p:spPr bwMode="auto">
            <a:xfrm>
              <a:off x="1882" y="2923"/>
              <a:ext cx="5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{x = y}</a:t>
              </a:r>
            </a:p>
          </p:txBody>
        </p: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1860" y="3417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{False}</a:t>
              </a:r>
            </a:p>
          </p:txBody>
        </p:sp>
        <p:sp>
          <p:nvSpPr>
            <p:cNvPr id="419849" name="Text Box 9"/>
            <p:cNvSpPr txBox="1">
              <a:spLocks noChangeArrowheads="1"/>
            </p:cNvSpPr>
            <p:nvPr/>
          </p:nvSpPr>
          <p:spPr bwMode="auto">
            <a:xfrm>
              <a:off x="1864" y="816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990033"/>
                  </a:solidFill>
                  <a:effectLst/>
                </a:rPr>
                <a:t>{True}</a:t>
              </a:r>
            </a:p>
          </p:txBody>
        </p:sp>
      </p:grpSp>
      <p:sp>
        <p:nvSpPr>
          <p:cNvPr id="41986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Execute the loops twice</a:t>
            </a:r>
          </a:p>
        </p:txBody>
      </p:sp>
      <p:grpSp>
        <p:nvGrpSpPr>
          <p:cNvPr id="419861" name="Group 21"/>
          <p:cNvGrpSpPr>
            <a:grpSpLocks/>
          </p:cNvGrpSpPr>
          <p:nvPr/>
        </p:nvGrpSpPr>
        <p:grpSpPr bwMode="auto">
          <a:xfrm>
            <a:off x="4006850" y="2590800"/>
            <a:ext cx="4527550" cy="1371600"/>
            <a:chOff x="2448" y="1632"/>
            <a:chExt cx="2852" cy="864"/>
          </a:xfrm>
        </p:grpSpPr>
        <p:sp>
          <p:nvSpPr>
            <p:cNvPr id="419862" name="Line 22"/>
            <p:cNvSpPr>
              <a:spLocks noChangeShapeType="1"/>
            </p:cNvSpPr>
            <p:nvPr/>
          </p:nvSpPr>
          <p:spPr bwMode="auto">
            <a:xfrm>
              <a:off x="2448" y="1632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863" name="Line 23"/>
            <p:cNvSpPr>
              <a:spLocks noChangeShapeType="1"/>
            </p:cNvSpPr>
            <p:nvPr/>
          </p:nvSpPr>
          <p:spPr bwMode="auto">
            <a:xfrm flipV="1">
              <a:off x="2448" y="2016"/>
              <a:ext cx="13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9864" name="Text Box 24"/>
            <p:cNvSpPr txBox="1">
              <a:spLocks noChangeArrowheads="1"/>
            </p:cNvSpPr>
            <p:nvPr/>
          </p:nvSpPr>
          <p:spPr bwMode="auto">
            <a:xfrm>
              <a:off x="3992" y="1847"/>
              <a:ext cx="13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effectLst/>
                </a:rPr>
                <a:t>This simple proof </a:t>
              </a:r>
            </a:p>
            <a:p>
              <a:pPr algn="ctr"/>
              <a:r>
                <a:rPr lang="en-US" sz="1800">
                  <a:effectLst/>
                </a:rPr>
                <a:t>contains invariants</a:t>
              </a:r>
            </a:p>
            <a:p>
              <a:pPr algn="ctr"/>
              <a:r>
                <a:rPr lang="en-US" sz="1800">
                  <a:effectLst/>
                </a:rPr>
                <a:t>for both loops</a:t>
              </a:r>
            </a:p>
          </p:txBody>
        </p:sp>
      </p:grpSp>
      <p:sp>
        <p:nvSpPr>
          <p:cNvPr id="4198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114800" y="4648200"/>
            <a:ext cx="4953000" cy="1143000"/>
          </a:xfrm>
        </p:spPr>
        <p:txBody>
          <a:bodyPr/>
          <a:lstStyle/>
          <a:p>
            <a:r>
              <a:rPr lang="en-US"/>
              <a:t>Predicates diverge as we unwind</a:t>
            </a:r>
          </a:p>
          <a:p>
            <a:r>
              <a:rPr lang="en-US"/>
              <a:t>A practical method must somehow prevent this kind of divergence!</a:t>
            </a:r>
          </a:p>
        </p:txBody>
      </p:sp>
      <p:sp>
        <p:nvSpPr>
          <p:cNvPr id="419867" name="Text Box 27"/>
          <p:cNvSpPr txBox="1">
            <a:spLocks noChangeArrowheads="1"/>
          </p:cNvSpPr>
          <p:nvPr/>
        </p:nvSpPr>
        <p:spPr bwMode="auto">
          <a:xfrm>
            <a:off x="1066800" y="1600200"/>
            <a:ext cx="1549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Courier New" pitchFamily="49" charset="0"/>
              </a:rPr>
              <a:t>x = y = 0;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x++; y++;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[x!=0];</a:t>
            </a:r>
          </a:p>
          <a:p>
            <a:r>
              <a:rPr lang="en-US" sz="1800">
                <a:effectLst/>
                <a:latin typeface="Courier New" pitchFamily="49" charset="0"/>
              </a:rPr>
              <a:t>x--; y--;</a:t>
            </a:r>
          </a:p>
          <a:p>
            <a:endParaRPr lang="en-US" sz="1800">
              <a:effectLst/>
              <a:latin typeface="Courier New" pitchFamily="49" charset="0"/>
            </a:endParaRPr>
          </a:p>
          <a:p>
            <a:r>
              <a:rPr lang="en-US" sz="1800">
                <a:effectLst/>
                <a:latin typeface="Courier New" pitchFamily="49" charset="0"/>
              </a:rPr>
              <a:t>[x == 0]</a:t>
            </a:r>
          </a:p>
          <a:p>
            <a:r>
              <a:rPr lang="en-US" sz="1800">
                <a:effectLst/>
                <a:latin typeface="Courier New" pitchFamily="49" charset="0"/>
              </a:rPr>
              <a:t>[y != 0]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>
            <a:off x="2514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2438400" y="1447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>
            <a:off x="25146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0" name="Oval 40"/>
          <p:cNvSpPr>
            <a:spLocks noChangeArrowheads="1"/>
          </p:cNvSpPr>
          <p:nvPr/>
        </p:nvSpPr>
        <p:spPr bwMode="auto">
          <a:xfrm>
            <a:off x="24384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>
            <a:off x="2514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2" name="Oval 42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5146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4" name="Oval 44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>
            <a:off x="25146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6" name="Oval 46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>
            <a:off x="2514600" y="487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88" name="Oval 48"/>
          <p:cNvSpPr>
            <a:spLocks noChangeArrowheads="1"/>
          </p:cNvSpPr>
          <p:nvPr/>
        </p:nvSpPr>
        <p:spPr bwMode="auto">
          <a:xfrm>
            <a:off x="24384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0" name="Oval 50"/>
          <p:cNvSpPr>
            <a:spLocks noChangeArrowheads="1"/>
          </p:cNvSpPr>
          <p:nvPr/>
        </p:nvSpPr>
        <p:spPr bwMode="auto">
          <a:xfrm>
            <a:off x="24384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91" name="Text Box 51"/>
          <p:cNvSpPr txBox="1">
            <a:spLocks noChangeArrowheads="1"/>
          </p:cNvSpPr>
          <p:nvPr/>
        </p:nvSpPr>
        <p:spPr bwMode="auto">
          <a:xfrm>
            <a:off x="4613275" y="1230313"/>
            <a:ext cx="427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Refine with SP (and proof reduction)</a:t>
            </a:r>
          </a:p>
        </p:txBody>
      </p:sp>
      <p:sp>
        <p:nvSpPr>
          <p:cNvPr id="419892" name="Text Box 52"/>
          <p:cNvSpPr txBox="1">
            <a:spLocks noChangeArrowheads="1"/>
          </p:cNvSpPr>
          <p:nvPr/>
        </p:nvSpPr>
        <p:spPr bwMode="auto">
          <a:xfrm>
            <a:off x="4629150" y="1916113"/>
            <a:ext cx="260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Same result with WP!</a:t>
            </a:r>
          </a:p>
        </p:txBody>
      </p:sp>
      <p:sp>
        <p:nvSpPr>
          <p:cNvPr id="419893" name="Text Box 53"/>
          <p:cNvSpPr txBox="1">
            <a:spLocks noChangeArrowheads="1"/>
          </p:cNvSpPr>
          <p:nvPr/>
        </p:nvSpPr>
        <p:spPr bwMode="auto">
          <a:xfrm>
            <a:off x="1203325" y="6030913"/>
            <a:ext cx="720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 need refinement methods that can generate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simple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proofs!</a:t>
            </a:r>
          </a:p>
        </p:txBody>
      </p:sp>
    </p:spTree>
    <p:extLst>
      <p:ext uri="{BB962C8B-B14F-4D97-AF65-F5344CB8AC3E}">
        <p14:creationId xmlns:p14="http://schemas.microsoft.com/office/powerpoint/2010/main" val="30679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9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5" grpId="0" build="p"/>
      <p:bldP spid="419865" grpId="1" build="allAtOnce"/>
      <p:bldP spid="419891" grpId="0"/>
      <p:bldP spid="419891" grpId="1"/>
      <p:bldP spid="419892" grpId="0"/>
      <p:bldP spid="419892" grpId="1"/>
      <p:bldP spid="4198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00"/>
  <p:tag name="DEFAULTMAGNIFICATION" val="2"/>
  <p:tag name="FIRSTMCMILLAN@JFMUUBQISDFZQTP1" val="3456"/>
  <p:tag name="FIRSTKENMCMIL@8NUCMGMP9CWYY5H6" val="4154"/>
  <p:tag name="DEFAULTDISPLAYSOURCE" val="\documentclass{slides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box{\rm PA}(P) = {\cal H}(2^{2^P})$&#10;\end{document}&#10;"/>
  <p:tag name="FILENAME" val="TP_tmp"/>
  <p:tag name="FORMAT" val="pngmono"/>
  <p:tag name="RES" val="300"/>
  <p:tag name="BLEND" val="0"/>
  <p:tag name="TRANSPARENT" val="1"/>
  <p:tag name="TBUG" val="1"/>
  <p:tag name="ALLOWFS" val="0"/>
  <p:tag name="MAGNIFICATION" val="2000"/>
  <p:tag name="ORIGWIDTH" val="165"/>
  <p:tag name="PICTUREFILESIZE" val="160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123060</TotalTime>
  <Words>9184</Words>
  <Application>Microsoft Office PowerPoint</Application>
  <PresentationFormat>On-screen Show (4:3)</PresentationFormat>
  <Paragraphs>1776</Paragraphs>
  <Slides>116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33" baseType="lpstr">
      <vt:lpstr>Arial</vt:lpstr>
      <vt:lpstr>Symbol</vt:lpstr>
      <vt:lpstr>Monotype Sorts</vt:lpstr>
      <vt:lpstr>Arial Narrow</vt:lpstr>
      <vt:lpstr>Cambria Math</vt:lpstr>
      <vt:lpstr>cmmi8</vt:lpstr>
      <vt:lpstr>MT Extra</vt:lpstr>
      <vt:lpstr>cmmi10</vt:lpstr>
      <vt:lpstr>cmex10</vt:lpstr>
      <vt:lpstr>cmsy10</vt:lpstr>
      <vt:lpstr>cmsy8</vt:lpstr>
      <vt:lpstr>cmtt8</vt:lpstr>
      <vt:lpstr>B Times Bold</vt:lpstr>
      <vt:lpstr>Times New Roman</vt:lpstr>
      <vt:lpstr>Courier New</vt:lpstr>
      <vt:lpstr>lcmss8</vt:lpstr>
      <vt:lpstr>Default Design</vt:lpstr>
      <vt:lpstr>Abstraction, Decomposition, Relevance Coming to Grips with Complexity in Verification</vt:lpstr>
      <vt:lpstr>Need for Formal Methods that Scale</vt:lpstr>
      <vt:lpstr>Model Checking</vt:lpstr>
      <vt:lpstr>Temporal logic (LTL)</vt:lpstr>
      <vt:lpstr>Types of temporal properties</vt:lpstr>
      <vt:lpstr>Safety and reachability</vt:lpstr>
      <vt:lpstr>Reachable state set</vt:lpstr>
      <vt:lpstr>Symbolic Model Checking</vt:lpstr>
      <vt:lpstr>Symbolic Model Checking</vt:lpstr>
      <vt:lpstr>The Real World</vt:lpstr>
      <vt:lpstr>Deep v. Shallow Properties</vt:lpstr>
      <vt:lpstr>Functional Decomposition</vt:lpstr>
      <vt:lpstr>Abstraction</vt:lpstr>
      <vt:lpstr>Relevance and refinement</vt:lpstr>
      <vt:lpstr>Proofs</vt:lpstr>
      <vt:lpstr>Inference rules</vt:lpstr>
      <vt:lpstr>Inductive invariants</vt:lpstr>
      <vt:lpstr>Invariants and relevance</vt:lpstr>
      <vt:lpstr>Three ideas to take away</vt:lpstr>
      <vt:lpstr>Abstraction</vt:lpstr>
      <vt:lpstr>What is Abstraction</vt:lpstr>
      <vt:lpstr>The function of abstraction</vt:lpstr>
      <vt:lpstr>Symbolic transition systems</vt:lpstr>
      <vt:lpstr>Proof by Inductive Invariant</vt:lpstr>
      <vt:lpstr>Abstraction languages</vt:lpstr>
      <vt:lpstr>Abstraction languages</vt:lpstr>
      <vt:lpstr>Example</vt:lpstr>
      <vt:lpstr>Another example</vt:lpstr>
      <vt:lpstr>Deduction systems</vt:lpstr>
      <vt:lpstr>Localization abstraction</vt:lpstr>
      <vt:lpstr>Boolean Programs</vt:lpstr>
      <vt:lpstr>Proof search</vt:lpstr>
      <vt:lpstr>Relevance and abstraction</vt:lpstr>
      <vt:lpstr>Decomposition</vt:lpstr>
      <vt:lpstr>Proof decomposition</vt:lpstr>
      <vt:lpstr>Cadence SMV basics</vt:lpstr>
      <vt:lpstr>Case splitting</vt:lpstr>
      <vt:lpstr>Temporal case splitting</vt:lpstr>
      <vt:lpstr>Temporal case splitting in SMV</vt:lpstr>
      <vt:lpstr>Invariant decomposition</vt:lpstr>
      <vt:lpstr>Temporal Invariant Decomposition</vt:lpstr>
      <vt:lpstr>Invariant decomposition in SMV</vt:lpstr>
      <vt:lpstr>Combine with case splitting</vt:lpstr>
      <vt:lpstr>Combining in SMV</vt:lpstr>
      <vt:lpstr>Abstractions</vt:lpstr>
      <vt:lpstr>Deduction rules</vt:lpstr>
      <vt:lpstr>Data type reductions in SMV</vt:lpstr>
      <vt:lpstr>A simple example</vt:lpstr>
      <vt:lpstr>A simple example</vt:lpstr>
      <vt:lpstr>Functional decompositions</vt:lpstr>
      <vt:lpstr>Example : packet router</vt:lpstr>
      <vt:lpstr>Illustration: Tomasulo’s algorithm</vt:lpstr>
      <vt:lpstr>Data types in Tomasulo</vt:lpstr>
      <vt:lpstr>Specification via reference model</vt:lpstr>
      <vt:lpstr>Invariant decomposition</vt:lpstr>
      <vt:lpstr>Lemmas in SMV</vt:lpstr>
      <vt:lpstr>Case splitting in Tomasulo</vt:lpstr>
      <vt:lpstr>Proving Lemma 1</vt:lpstr>
      <vt:lpstr>Uninterpreted functions</vt:lpstr>
      <vt:lpstr>Case splitting for lemma 2</vt:lpstr>
      <vt:lpstr>Result</vt:lpstr>
      <vt:lpstr>A more complex example</vt:lpstr>
      <vt:lpstr>Scaling problem</vt:lpstr>
      <vt:lpstr>Cache coherence (Eiriksson 98)</vt:lpstr>
      <vt:lpstr>Mapping Protocol to RTL</vt:lpstr>
      <vt:lpstr>Conclusions</vt:lpstr>
      <vt:lpstr>Relevance</vt:lpstr>
      <vt:lpstr>Relevance and Refinement</vt:lpstr>
      <vt:lpstr>Basic framework</vt:lpstr>
      <vt:lpstr>Background</vt:lpstr>
      <vt:lpstr>Hoare logic proofs</vt:lpstr>
      <vt:lpstr>Path reductiveness</vt:lpstr>
      <vt:lpstr>Example</vt:lpstr>
      <vt:lpstr>Unprovable path</vt:lpstr>
      <vt:lpstr>Path reductiveness</vt:lpstr>
      <vt:lpstr>Refinement methods</vt:lpstr>
      <vt:lpstr>Interpolation Lemma</vt:lpstr>
      <vt:lpstr>Interpolants as Floyd-Hoare proofs</vt:lpstr>
      <vt:lpstr>Local proofs and interpolants</vt:lpstr>
      <vt:lpstr>Definition of local proof</vt:lpstr>
      <vt:lpstr>Forward local proof</vt:lpstr>
      <vt:lpstr>Reverse local proof</vt:lpstr>
      <vt:lpstr>General local proof</vt:lpstr>
      <vt:lpstr>Refinement methods</vt:lpstr>
      <vt:lpstr>Refinement with SP</vt:lpstr>
      <vt:lpstr>SP as local proof</vt:lpstr>
      <vt:lpstr>SP example</vt:lpstr>
      <vt:lpstr>Witnessing quantifiers</vt:lpstr>
      <vt:lpstr>Proof reduction</vt:lpstr>
      <vt:lpstr>Refinement methods</vt:lpstr>
      <vt:lpstr>Refinement with WP</vt:lpstr>
      <vt:lpstr>WP as local proof</vt:lpstr>
      <vt:lpstr>WP example</vt:lpstr>
      <vt:lpstr>Observations</vt:lpstr>
      <vt:lpstr>Abstracting paths</vt:lpstr>
      <vt:lpstr>Quantifier divergence</vt:lpstr>
      <vt:lpstr>Quantifier divergence</vt:lpstr>
      <vt:lpstr>Refinement quality</vt:lpstr>
      <vt:lpstr>Execute the loops twice</vt:lpstr>
      <vt:lpstr>Refinement methods</vt:lpstr>
      <vt:lpstr>Bounded Provers [SATABS]</vt:lpstr>
      <vt:lpstr>Loop example</vt:lpstr>
      <vt:lpstr>Lowest-cost proofs</vt:lpstr>
      <vt:lpstr>Refinement completeness</vt:lpstr>
      <vt:lpstr>Refinement methods</vt:lpstr>
      <vt:lpstr>Constraint-based interpolants</vt:lpstr>
      <vt:lpstr>Refinement methods</vt:lpstr>
      <vt:lpstr>Interpolation of non-local proofs</vt:lpstr>
      <vt:lpstr>Non-local to local</vt:lpstr>
      <vt:lpstr>Refinement methods</vt:lpstr>
      <vt:lpstr>Basic Framework</vt:lpstr>
      <vt:lpstr>Predicate abstraction</vt:lpstr>
      <vt:lpstr>Overspecialization</vt:lpstr>
      <vt:lpstr>Synergy algorithm</vt:lpstr>
      <vt:lpstr>Summary</vt:lpstr>
      <vt:lpstr>Three ideas to take away</vt:lpstr>
    </vt:vector>
  </TitlesOfParts>
  <Company>Cadence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and complete approach to predicate abstraction</dc:title>
  <dc:creator>Ken McMillan</dc:creator>
  <cp:lastModifiedBy>Ken McMillan</cp:lastModifiedBy>
  <cp:revision>512</cp:revision>
  <dcterms:created xsi:type="dcterms:W3CDTF">2006-03-21T20:02:13Z</dcterms:created>
  <dcterms:modified xsi:type="dcterms:W3CDTF">2011-05-20T05:12:03Z</dcterms:modified>
</cp:coreProperties>
</file>